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4e43dcde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4e43dcde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4e43dcde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4e43dcde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4e43dcde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4e43dcde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4e43dcde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4e43dcde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4e43dcde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4e43dcd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4e43dcde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4e43dcde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4e43dcde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4e43dcde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4e43dcde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4e43dcde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4e43dcde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4e43dcde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4e43dcde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4e43dcde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14e43dcde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14e43dcde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4e43dcde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4e43dcde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9f8843d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9f8843d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9f8843de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9f8843d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9f8843de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9f8843de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9f8843de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9f8843de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4e43dcde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4e43dcde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9844928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9844928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9844928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9844928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98449281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98449281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98449281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98449281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4e43dcde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4e43dcde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a05a1ecf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1a05a1ecf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a05a1ecf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a05a1ecf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a05a1ecf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a05a1ecf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a05a1ecf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a05a1ecf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98449281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9844928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a05a1ecf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a05a1ecf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a05a1ecf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a05a1ecf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a05a1ecf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a05a1ecf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a05a1ecf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a05a1ecf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a05a1ecf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a05a1ecf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4e43dcd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14e43dcd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4e43dcde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4e43dcde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4e43dcde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4e43dcde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4e43dcd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14e43dcd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4e43dcde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4e43dcd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4e43dcde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14e43dcde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4e43dcde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4e43dcde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14e43dcde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14e43dcd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www.figma.com/design/99er6s1RnPAymXBcd3BClM/ep03_gr03?node-id=67-3&amp;t=pimTxzl9ThBjPB68-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5900">
                <a:latin typeface="Times New Roman"/>
                <a:ea typeface="Times New Roman"/>
                <a:cs typeface="Times New Roman"/>
                <a:sym typeface="Times New Roman"/>
              </a:rPr>
              <a:t>PROTOTIPADO</a:t>
            </a:r>
            <a:endParaRPr b="1" sz="5900">
              <a:latin typeface="Times New Roman"/>
              <a:ea typeface="Times New Roman"/>
              <a:cs typeface="Times New Roman"/>
              <a:sym typeface="Times New Roman"/>
            </a:endParaRPr>
          </a:p>
        </p:txBody>
      </p:sp>
      <p:sp>
        <p:nvSpPr>
          <p:cNvPr id="55" name="Google Shape;55;p13"/>
          <p:cNvSpPr txBox="1"/>
          <p:nvPr>
            <p:ph idx="1" type="subTitle"/>
          </p:nvPr>
        </p:nvSpPr>
        <p:spPr>
          <a:xfrm>
            <a:off x="311700" y="3151625"/>
            <a:ext cx="8520600" cy="792600"/>
          </a:xfrm>
          <a:prstGeom prst="rect">
            <a:avLst/>
          </a:prstGeom>
        </p:spPr>
        <p:txBody>
          <a:bodyPr anchorCtr="0" anchor="t" bIns="91425" lIns="91425" spcFirstLastPara="1" rIns="91425" wrap="square" tIns="91425">
            <a:normAutofit fontScale="40000" lnSpcReduction="20000"/>
          </a:bodyPr>
          <a:lstStyle/>
          <a:p>
            <a:pPr indent="0" lvl="0" marL="0" rtl="0" algn="r">
              <a:spcBef>
                <a:spcPts val="0"/>
              </a:spcBef>
              <a:spcAft>
                <a:spcPts val="0"/>
              </a:spcAft>
              <a:buNone/>
            </a:pPr>
            <a:r>
              <a:rPr b="1" lang="es" sz="3050">
                <a:latin typeface="Times New Roman"/>
                <a:ea typeface="Times New Roman"/>
                <a:cs typeface="Times New Roman"/>
                <a:sym typeface="Times New Roman"/>
              </a:rPr>
              <a:t>In</a:t>
            </a:r>
            <a:r>
              <a:rPr b="1" lang="es" sz="3050">
                <a:latin typeface="Times New Roman"/>
                <a:ea typeface="Times New Roman"/>
                <a:cs typeface="Times New Roman"/>
                <a:sym typeface="Times New Roman"/>
              </a:rPr>
              <a:t>és Guillén Peña 100495752</a:t>
            </a:r>
            <a:endParaRPr b="1" sz="3050">
              <a:latin typeface="Times New Roman"/>
              <a:ea typeface="Times New Roman"/>
              <a:cs typeface="Times New Roman"/>
              <a:sym typeface="Times New Roman"/>
            </a:endParaRPr>
          </a:p>
          <a:p>
            <a:pPr indent="0" lvl="0" marL="0" rtl="0" algn="r">
              <a:spcBef>
                <a:spcPts val="0"/>
              </a:spcBef>
              <a:spcAft>
                <a:spcPts val="0"/>
              </a:spcAft>
              <a:buNone/>
            </a:pPr>
            <a:r>
              <a:rPr b="1" lang="es" sz="3050">
                <a:latin typeface="Times New Roman"/>
                <a:ea typeface="Times New Roman"/>
                <a:cs typeface="Times New Roman"/>
                <a:sym typeface="Times New Roman"/>
              </a:rPr>
              <a:t>Alejandro Sánchez Vega 100495744</a:t>
            </a:r>
            <a:endParaRPr b="1" sz="3050">
              <a:latin typeface="Times New Roman"/>
              <a:ea typeface="Times New Roman"/>
              <a:cs typeface="Times New Roman"/>
              <a:sym typeface="Times New Roman"/>
            </a:endParaRPr>
          </a:p>
          <a:p>
            <a:pPr indent="0" lvl="0" marL="0" rtl="0" algn="r">
              <a:spcBef>
                <a:spcPts val="0"/>
              </a:spcBef>
              <a:spcAft>
                <a:spcPts val="0"/>
              </a:spcAft>
              <a:buNone/>
            </a:pPr>
            <a:r>
              <a:rPr b="1" lang="es" sz="3050">
                <a:latin typeface="Times New Roman"/>
                <a:ea typeface="Times New Roman"/>
                <a:cs typeface="Times New Roman"/>
                <a:sym typeface="Times New Roman"/>
              </a:rPr>
              <a:t>Anastasiia Sadova 100494620</a:t>
            </a:r>
            <a:endParaRPr b="1" sz="3050">
              <a:latin typeface="Times New Roman"/>
              <a:ea typeface="Times New Roman"/>
              <a:cs typeface="Times New Roman"/>
              <a:sym typeface="Times New Roman"/>
            </a:endParaRPr>
          </a:p>
          <a:p>
            <a:pPr indent="0" lvl="0" marL="0" rtl="0" algn="r">
              <a:spcBef>
                <a:spcPts val="0"/>
              </a:spcBef>
              <a:spcAft>
                <a:spcPts val="0"/>
              </a:spcAft>
              <a:buNone/>
            </a:pPr>
            <a:r>
              <a:rPr b="1" lang="es" sz="3050">
                <a:latin typeface="Times New Roman"/>
                <a:ea typeface="Times New Roman"/>
                <a:cs typeface="Times New Roman"/>
                <a:sym typeface="Times New Roman"/>
              </a:rPr>
              <a:t>Sergio Cernuda Cueto 100495769</a:t>
            </a:r>
            <a:endParaRPr b="1" sz="3050">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620">
                <a:latin typeface="Times New Roman"/>
                <a:ea typeface="Times New Roman"/>
                <a:cs typeface="Times New Roman"/>
                <a:sym typeface="Times New Roman"/>
              </a:rPr>
              <a:t>Escenarios de uso 1</a:t>
            </a:r>
            <a:endParaRPr b="1" sz="2620">
              <a:latin typeface="Times New Roman"/>
              <a:ea typeface="Times New Roman"/>
              <a:cs typeface="Times New Roman"/>
              <a:sym typeface="Times New Roman"/>
            </a:endParaRPr>
          </a:p>
        </p:txBody>
      </p:sp>
      <p:sp>
        <p:nvSpPr>
          <p:cNvPr id="116" name="Google Shape;116;p22"/>
          <p:cNvSpPr txBox="1"/>
          <p:nvPr>
            <p:ph idx="1" type="body"/>
          </p:nvPr>
        </p:nvSpPr>
        <p:spPr>
          <a:xfrm>
            <a:off x="1302150" y="1220175"/>
            <a:ext cx="65397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Anakin, un niño de 9 años muy entusiasta y con una gran habilidad para la tecnología, abre la app de Papá Noel en su tablet. Está emocionado por usar el </a:t>
            </a:r>
            <a:r>
              <a:rPr b="1" lang="es" sz="1200">
                <a:solidFill>
                  <a:schemeClr val="dk1"/>
                </a:solidFill>
                <a:latin typeface="Times New Roman"/>
                <a:ea typeface="Times New Roman"/>
                <a:cs typeface="Times New Roman"/>
                <a:sym typeface="Times New Roman"/>
              </a:rPr>
              <a:t>Mapa Interactivo</a:t>
            </a:r>
            <a:r>
              <a:rPr lang="es" sz="1200">
                <a:solidFill>
                  <a:schemeClr val="dk1"/>
                </a:solidFill>
                <a:latin typeface="Times New Roman"/>
                <a:ea typeface="Times New Roman"/>
                <a:cs typeface="Times New Roman"/>
                <a:sym typeface="Times New Roman"/>
              </a:rPr>
              <a:t> para rastrear en tiempo real el viaje de Papá Noel alrededor del mundo. Desde el primer momento, Anakin ve una animación de Papá Noel volando con su trineo sobre distintas ciudades y sigue de cerca su ruta. Con la ayuda de sus padres, descubre que Papá Noel ya ha visitado varias ciudades y se está acercando cada vez más a su país. La interfaz, colorida y llena de efectos visuales, cautiva a Anakin, quien se emociona cada vez que el trineo de Papá Noel avanza hacia su dirección.</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17" name="Google Shape;117;p22"/>
          <p:cNvPicPr preferRelativeResize="0"/>
          <p:nvPr/>
        </p:nvPicPr>
        <p:blipFill>
          <a:blip r:embed="rId3">
            <a:alphaModFix/>
          </a:blip>
          <a:stretch>
            <a:fillRect/>
          </a:stretch>
        </p:blipFill>
        <p:spPr>
          <a:xfrm>
            <a:off x="152400" y="152400"/>
            <a:ext cx="1943100" cy="685800"/>
          </a:xfrm>
          <a:prstGeom prst="rect">
            <a:avLst/>
          </a:prstGeom>
          <a:noFill/>
          <a:ln>
            <a:noFill/>
          </a:ln>
        </p:spPr>
      </p:pic>
      <p:grpSp>
        <p:nvGrpSpPr>
          <p:cNvPr id="118" name="Google Shape;118;p22"/>
          <p:cNvGrpSpPr/>
          <p:nvPr/>
        </p:nvGrpSpPr>
        <p:grpSpPr>
          <a:xfrm>
            <a:off x="0" y="2786524"/>
            <a:ext cx="9146574" cy="2356976"/>
            <a:chOff x="0" y="2786524"/>
            <a:chExt cx="9146574" cy="2356976"/>
          </a:xfrm>
        </p:grpSpPr>
        <p:pic>
          <p:nvPicPr>
            <p:cNvPr id="119" name="Google Shape;119;p22"/>
            <p:cNvPicPr preferRelativeResize="0"/>
            <p:nvPr/>
          </p:nvPicPr>
          <p:blipFill>
            <a:blip r:embed="rId4">
              <a:alphaModFix/>
            </a:blip>
            <a:stretch>
              <a:fillRect/>
            </a:stretch>
          </p:blipFill>
          <p:spPr>
            <a:xfrm>
              <a:off x="0" y="2843350"/>
              <a:ext cx="4600300" cy="2300150"/>
            </a:xfrm>
            <a:prstGeom prst="rect">
              <a:avLst/>
            </a:prstGeom>
            <a:noFill/>
            <a:ln>
              <a:noFill/>
            </a:ln>
          </p:spPr>
        </p:pic>
        <p:pic>
          <p:nvPicPr>
            <p:cNvPr id="120" name="Google Shape;120;p22"/>
            <p:cNvPicPr preferRelativeResize="0"/>
            <p:nvPr/>
          </p:nvPicPr>
          <p:blipFill rotWithShape="1">
            <a:blip r:embed="rId4">
              <a:alphaModFix/>
            </a:blip>
            <a:srcRect b="22286" l="-740" r="740" t="-2569"/>
            <a:stretch/>
          </p:blipFill>
          <p:spPr>
            <a:xfrm rot="-141766">
              <a:off x="4459012" y="2881621"/>
              <a:ext cx="4651475" cy="1846557"/>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s" sz="2600">
                <a:latin typeface="Times New Roman"/>
                <a:ea typeface="Times New Roman"/>
                <a:cs typeface="Times New Roman"/>
                <a:sym typeface="Times New Roman"/>
              </a:rPr>
              <a:t>Escenarios de uso 2</a:t>
            </a:r>
            <a:endParaRPr sz="2600"/>
          </a:p>
        </p:txBody>
      </p:sp>
      <p:sp>
        <p:nvSpPr>
          <p:cNvPr id="126" name="Google Shape;126;p23"/>
          <p:cNvSpPr txBox="1"/>
          <p:nvPr>
            <p:ph idx="1" type="body"/>
          </p:nvPr>
        </p:nvSpPr>
        <p:spPr>
          <a:xfrm>
            <a:off x="1767275" y="1298225"/>
            <a:ext cx="5947500" cy="1207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Rory abre la app y selecciona el </a:t>
            </a:r>
            <a:r>
              <a:rPr b="1" lang="es" sz="1200">
                <a:solidFill>
                  <a:schemeClr val="dk1"/>
                </a:solidFill>
                <a:latin typeface="Times New Roman"/>
                <a:ea typeface="Times New Roman"/>
                <a:cs typeface="Times New Roman"/>
                <a:sym typeface="Times New Roman"/>
              </a:rPr>
              <a:t>Modo Relajación Festiva</a:t>
            </a:r>
            <a:r>
              <a:rPr lang="es" sz="1200">
                <a:solidFill>
                  <a:schemeClr val="dk1"/>
                </a:solidFill>
                <a:latin typeface="Times New Roman"/>
                <a:ea typeface="Times New Roman"/>
                <a:cs typeface="Times New Roman"/>
                <a:sym typeface="Times New Roman"/>
              </a:rPr>
              <a:t>, diseñado con música navideña tranquila y animaciones de paisajes nevados. La atmósfera invernal la ayuda a relajarse y desconectar de sus preocupaciones académicas. Apreciando el ambiente acogedor, decide disfrutar de unos minutos de calma y enfoque en el espíritu navideño</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200"/>
          </a:p>
        </p:txBody>
      </p:sp>
      <p:pic>
        <p:nvPicPr>
          <p:cNvPr id="127" name="Google Shape;127;p23"/>
          <p:cNvPicPr preferRelativeResize="0"/>
          <p:nvPr/>
        </p:nvPicPr>
        <p:blipFill>
          <a:blip r:embed="rId3">
            <a:alphaModFix/>
          </a:blip>
          <a:stretch>
            <a:fillRect/>
          </a:stretch>
        </p:blipFill>
        <p:spPr>
          <a:xfrm>
            <a:off x="152400" y="152400"/>
            <a:ext cx="1943100" cy="685800"/>
          </a:xfrm>
          <a:prstGeom prst="rect">
            <a:avLst/>
          </a:prstGeom>
          <a:noFill/>
          <a:ln>
            <a:noFill/>
          </a:ln>
        </p:spPr>
      </p:pic>
      <p:grpSp>
        <p:nvGrpSpPr>
          <p:cNvPr id="128" name="Google Shape;128;p23"/>
          <p:cNvGrpSpPr/>
          <p:nvPr/>
        </p:nvGrpSpPr>
        <p:grpSpPr>
          <a:xfrm>
            <a:off x="0" y="2786524"/>
            <a:ext cx="9146574" cy="2356976"/>
            <a:chOff x="0" y="2786524"/>
            <a:chExt cx="9146574" cy="2356976"/>
          </a:xfrm>
        </p:grpSpPr>
        <p:pic>
          <p:nvPicPr>
            <p:cNvPr id="129" name="Google Shape;129;p23"/>
            <p:cNvPicPr preferRelativeResize="0"/>
            <p:nvPr/>
          </p:nvPicPr>
          <p:blipFill>
            <a:blip r:embed="rId4">
              <a:alphaModFix/>
            </a:blip>
            <a:stretch>
              <a:fillRect/>
            </a:stretch>
          </p:blipFill>
          <p:spPr>
            <a:xfrm>
              <a:off x="0" y="2843350"/>
              <a:ext cx="4600300" cy="2300150"/>
            </a:xfrm>
            <a:prstGeom prst="rect">
              <a:avLst/>
            </a:prstGeom>
            <a:noFill/>
            <a:ln>
              <a:noFill/>
            </a:ln>
          </p:spPr>
        </p:pic>
        <p:pic>
          <p:nvPicPr>
            <p:cNvPr id="130" name="Google Shape;130;p23"/>
            <p:cNvPicPr preferRelativeResize="0"/>
            <p:nvPr/>
          </p:nvPicPr>
          <p:blipFill rotWithShape="1">
            <a:blip r:embed="rId4">
              <a:alphaModFix/>
            </a:blip>
            <a:srcRect b="22286" l="-740" r="740" t="-2569"/>
            <a:stretch/>
          </p:blipFill>
          <p:spPr>
            <a:xfrm rot="-141766">
              <a:off x="4459012" y="2881621"/>
              <a:ext cx="4651475" cy="1846557"/>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s" sz="2600">
                <a:latin typeface="Times New Roman"/>
                <a:ea typeface="Times New Roman"/>
                <a:cs typeface="Times New Roman"/>
                <a:sym typeface="Times New Roman"/>
              </a:rPr>
              <a:t>Escenarios de uso 3</a:t>
            </a:r>
            <a:endParaRPr sz="2600"/>
          </a:p>
        </p:txBody>
      </p:sp>
      <p:sp>
        <p:nvSpPr>
          <p:cNvPr id="136" name="Google Shape;136;p24"/>
          <p:cNvSpPr txBox="1"/>
          <p:nvPr>
            <p:ph idx="1" type="body"/>
          </p:nvPr>
        </p:nvSpPr>
        <p:spPr>
          <a:xfrm>
            <a:off x="1522750" y="1305350"/>
            <a:ext cx="64884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Aprovechando la opción de </a:t>
            </a:r>
            <a:r>
              <a:rPr b="1" lang="es" sz="1200">
                <a:solidFill>
                  <a:schemeClr val="dk1"/>
                </a:solidFill>
                <a:latin typeface="Times New Roman"/>
                <a:ea typeface="Times New Roman"/>
                <a:cs typeface="Times New Roman"/>
                <a:sym typeface="Times New Roman"/>
              </a:rPr>
              <a:t>Cuentos Festivos</a:t>
            </a:r>
            <a:r>
              <a:rPr lang="es" sz="1200">
                <a:solidFill>
                  <a:schemeClr val="dk1"/>
                </a:solidFill>
                <a:latin typeface="Times New Roman"/>
                <a:ea typeface="Times New Roman"/>
                <a:cs typeface="Times New Roman"/>
                <a:sym typeface="Times New Roman"/>
              </a:rPr>
              <a:t>, Gandalf selecciona un relato interactivo sobre la travesía de Papá Noel en la noche de Navidad. Él sabe que las historias tienen esa chispa especial que trae magia y enseñanzas importantes y esta opción lo mete de lleno en relatos encantadores llenos de esperanza y generosidad. También guarda algunos cuentos para compartir con sus amigos, planeando leerlos juntos mientras disfrutan de una bebida caliente al calor de la chimenea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200"/>
          </a:p>
        </p:txBody>
      </p:sp>
      <p:pic>
        <p:nvPicPr>
          <p:cNvPr id="137" name="Google Shape;137;p24"/>
          <p:cNvPicPr preferRelativeResize="0"/>
          <p:nvPr/>
        </p:nvPicPr>
        <p:blipFill>
          <a:blip r:embed="rId3">
            <a:alphaModFix/>
          </a:blip>
          <a:stretch>
            <a:fillRect/>
          </a:stretch>
        </p:blipFill>
        <p:spPr>
          <a:xfrm>
            <a:off x="152400" y="152400"/>
            <a:ext cx="1943100" cy="685800"/>
          </a:xfrm>
          <a:prstGeom prst="rect">
            <a:avLst/>
          </a:prstGeom>
          <a:noFill/>
          <a:ln>
            <a:noFill/>
          </a:ln>
        </p:spPr>
      </p:pic>
      <p:grpSp>
        <p:nvGrpSpPr>
          <p:cNvPr id="138" name="Google Shape;138;p24"/>
          <p:cNvGrpSpPr/>
          <p:nvPr/>
        </p:nvGrpSpPr>
        <p:grpSpPr>
          <a:xfrm>
            <a:off x="0" y="2786524"/>
            <a:ext cx="9146574" cy="2356976"/>
            <a:chOff x="0" y="2786524"/>
            <a:chExt cx="9146574" cy="2356976"/>
          </a:xfrm>
        </p:grpSpPr>
        <p:pic>
          <p:nvPicPr>
            <p:cNvPr id="139" name="Google Shape;139;p24"/>
            <p:cNvPicPr preferRelativeResize="0"/>
            <p:nvPr/>
          </p:nvPicPr>
          <p:blipFill>
            <a:blip r:embed="rId4">
              <a:alphaModFix/>
            </a:blip>
            <a:stretch>
              <a:fillRect/>
            </a:stretch>
          </p:blipFill>
          <p:spPr>
            <a:xfrm>
              <a:off x="0" y="2843350"/>
              <a:ext cx="4600300" cy="2300150"/>
            </a:xfrm>
            <a:prstGeom prst="rect">
              <a:avLst/>
            </a:prstGeom>
            <a:noFill/>
            <a:ln>
              <a:noFill/>
            </a:ln>
          </p:spPr>
        </p:pic>
        <p:pic>
          <p:nvPicPr>
            <p:cNvPr id="140" name="Google Shape;140;p24"/>
            <p:cNvPicPr preferRelativeResize="0"/>
            <p:nvPr/>
          </p:nvPicPr>
          <p:blipFill rotWithShape="1">
            <a:blip r:embed="rId4">
              <a:alphaModFix/>
            </a:blip>
            <a:srcRect b="22286" l="-740" r="740" t="-2569"/>
            <a:stretch/>
          </p:blipFill>
          <p:spPr>
            <a:xfrm rot="-141766">
              <a:off x="4459012" y="2881621"/>
              <a:ext cx="4651475" cy="1846557"/>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ctrTitle"/>
          </p:nvPr>
        </p:nvSpPr>
        <p:spPr>
          <a:xfrm>
            <a:off x="311708" y="966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a:latin typeface="Times New Roman"/>
                <a:ea typeface="Times New Roman"/>
                <a:cs typeface="Times New Roman"/>
                <a:sym typeface="Times New Roman"/>
              </a:rPr>
              <a:t>An</a:t>
            </a:r>
            <a:r>
              <a:rPr b="1" lang="es">
                <a:latin typeface="Times New Roman"/>
                <a:ea typeface="Times New Roman"/>
                <a:cs typeface="Times New Roman"/>
                <a:sym typeface="Times New Roman"/>
              </a:rPr>
              <a:t>álisis de páginas Web</a:t>
            </a:r>
            <a:endParaRPr b="1">
              <a:latin typeface="Times New Roman"/>
              <a:ea typeface="Times New Roman"/>
              <a:cs typeface="Times New Roman"/>
              <a:sym typeface="Times New Roman"/>
            </a:endParaRPr>
          </a:p>
        </p:txBody>
      </p:sp>
      <p:pic>
        <p:nvPicPr>
          <p:cNvPr id="146" name="Google Shape;146;p25"/>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b="1" lang="es" sz="2600">
                <a:latin typeface="Times New Roman"/>
                <a:ea typeface="Times New Roman"/>
                <a:cs typeface="Times New Roman"/>
                <a:sym typeface="Times New Roman"/>
              </a:rPr>
              <a:t>Santa Tracker de Google</a:t>
            </a:r>
            <a:r>
              <a:rPr lang="es" sz="2600">
                <a:latin typeface="Times New Roman"/>
                <a:ea typeface="Times New Roman"/>
                <a:cs typeface="Times New Roman"/>
                <a:sym typeface="Times New Roman"/>
              </a:rPr>
              <a:t> </a:t>
            </a:r>
            <a:endParaRPr b="1" sz="2600">
              <a:latin typeface="Times New Roman"/>
              <a:ea typeface="Times New Roman"/>
              <a:cs typeface="Times New Roman"/>
              <a:sym typeface="Times New Roman"/>
            </a:endParaRPr>
          </a:p>
        </p:txBody>
      </p:sp>
      <p:sp>
        <p:nvSpPr>
          <p:cNvPr id="152" name="Google Shape;152;p26"/>
          <p:cNvSpPr txBox="1"/>
          <p:nvPr>
            <p:ph idx="1" type="body"/>
          </p:nvPr>
        </p:nvSpPr>
        <p:spPr>
          <a:xfrm>
            <a:off x="5322900" y="1290900"/>
            <a:ext cx="3509400" cy="33054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b="1" lang="es" sz="1100">
                <a:solidFill>
                  <a:schemeClr val="dk1"/>
                </a:solidFill>
                <a:latin typeface="Times New Roman"/>
                <a:ea typeface="Times New Roman"/>
                <a:cs typeface="Times New Roman"/>
                <a:sym typeface="Times New Roman"/>
              </a:rPr>
              <a:t>Funcionalidades:</a:t>
            </a:r>
            <a:endParaRPr b="1" sz="1100">
              <a:solidFill>
                <a:schemeClr val="dk1"/>
              </a:solidFill>
              <a:latin typeface="Times New Roman"/>
              <a:ea typeface="Times New Roman"/>
              <a:cs typeface="Times New Roman"/>
              <a:sym typeface="Times New Roman"/>
            </a:endParaRPr>
          </a:p>
          <a:p>
            <a:pPr indent="-293211" lvl="0" marL="457200" rtl="0" algn="just">
              <a:spcBef>
                <a:spcPts val="0"/>
              </a:spcBef>
              <a:spcAft>
                <a:spcPts val="0"/>
              </a:spcAft>
              <a:buClr>
                <a:schemeClr val="dk1"/>
              </a:buClr>
              <a:buSzPct val="100000"/>
              <a:buFont typeface="Times New Roman"/>
              <a:buAutoNum type="arabicPeriod"/>
            </a:pPr>
            <a:r>
              <a:rPr lang="es" sz="1100">
                <a:solidFill>
                  <a:schemeClr val="dk1"/>
                </a:solidFill>
                <a:latin typeface="Times New Roman"/>
                <a:ea typeface="Times New Roman"/>
                <a:cs typeface="Times New Roman"/>
                <a:sym typeface="Times New Roman"/>
              </a:rPr>
              <a:t>Rastreo de Papá Noel en tiempo real: Los usuarios pueden seguir a Papá Noel en su recorrido por el mundo el 24 de diciembre</a:t>
            </a:r>
            <a:endParaRPr sz="1100">
              <a:solidFill>
                <a:schemeClr val="dk1"/>
              </a:solidFill>
              <a:latin typeface="Times New Roman"/>
              <a:ea typeface="Times New Roman"/>
              <a:cs typeface="Times New Roman"/>
              <a:sym typeface="Times New Roman"/>
            </a:endParaRPr>
          </a:p>
          <a:p>
            <a:pPr indent="-293211" lvl="0" marL="457200" rtl="0" algn="just">
              <a:spcBef>
                <a:spcPts val="0"/>
              </a:spcBef>
              <a:spcAft>
                <a:spcPts val="0"/>
              </a:spcAft>
              <a:buClr>
                <a:schemeClr val="dk1"/>
              </a:buClr>
              <a:buSzPct val="100000"/>
              <a:buFont typeface="Times New Roman"/>
              <a:buAutoNum type="arabicPeriod"/>
            </a:pPr>
            <a:r>
              <a:rPr lang="es" sz="1100">
                <a:solidFill>
                  <a:schemeClr val="dk1"/>
                </a:solidFill>
                <a:latin typeface="Times New Roman"/>
                <a:ea typeface="Times New Roman"/>
                <a:cs typeface="Times New Roman"/>
                <a:sym typeface="Times New Roman"/>
              </a:rPr>
              <a:t>Juegos interactivos: Hay varios juegos navideños para niños que son tanto educativos como divertidos</a:t>
            </a:r>
            <a:endParaRPr sz="1100">
              <a:solidFill>
                <a:schemeClr val="dk1"/>
              </a:solidFill>
              <a:latin typeface="Times New Roman"/>
              <a:ea typeface="Times New Roman"/>
              <a:cs typeface="Times New Roman"/>
              <a:sym typeface="Times New Roman"/>
            </a:endParaRPr>
          </a:p>
          <a:p>
            <a:pPr indent="-293211" lvl="0" marL="457200" rtl="0" algn="just">
              <a:spcBef>
                <a:spcPts val="0"/>
              </a:spcBef>
              <a:spcAft>
                <a:spcPts val="0"/>
              </a:spcAft>
              <a:buClr>
                <a:schemeClr val="dk1"/>
              </a:buClr>
              <a:buSzPct val="100000"/>
              <a:buFont typeface="Times New Roman"/>
              <a:buAutoNum type="arabicPeriod"/>
            </a:pPr>
            <a:r>
              <a:rPr lang="es" sz="1100">
                <a:solidFill>
                  <a:schemeClr val="dk1"/>
                </a:solidFill>
                <a:latin typeface="Times New Roman"/>
                <a:ea typeface="Times New Roman"/>
                <a:cs typeface="Times New Roman"/>
                <a:sym typeface="Times New Roman"/>
              </a:rPr>
              <a:t>Cuenta regresiva para Navidad: Un contador en tiempo real muestra cuántos días faltan para Navidad</a:t>
            </a:r>
            <a:endParaRPr sz="11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s" sz="1100">
                <a:solidFill>
                  <a:schemeClr val="dk1"/>
                </a:solidFill>
                <a:latin typeface="Times New Roman"/>
                <a:ea typeface="Times New Roman"/>
                <a:cs typeface="Times New Roman"/>
                <a:sym typeface="Times New Roman"/>
              </a:rPr>
              <a:t>Opciones:</a:t>
            </a:r>
            <a:endParaRPr b="1" sz="1100">
              <a:solidFill>
                <a:schemeClr val="dk1"/>
              </a:solidFill>
              <a:latin typeface="Times New Roman"/>
              <a:ea typeface="Times New Roman"/>
              <a:cs typeface="Times New Roman"/>
              <a:sym typeface="Times New Roman"/>
            </a:endParaRPr>
          </a:p>
          <a:p>
            <a:pPr indent="-293211" lvl="0" marL="457200" rtl="0" algn="just">
              <a:spcBef>
                <a:spcPts val="0"/>
              </a:spcBef>
              <a:spcAft>
                <a:spcPts val="0"/>
              </a:spcAft>
              <a:buClr>
                <a:schemeClr val="dk1"/>
              </a:buClr>
              <a:buSzPct val="100000"/>
              <a:buFont typeface="Times New Roman"/>
              <a:buAutoNum type="arabicPeriod"/>
            </a:pPr>
            <a:r>
              <a:rPr lang="es" sz="1100">
                <a:solidFill>
                  <a:schemeClr val="dk1"/>
                </a:solidFill>
                <a:latin typeface="Times New Roman"/>
                <a:ea typeface="Times New Roman"/>
                <a:cs typeface="Times New Roman"/>
                <a:sym typeface="Times New Roman"/>
              </a:rPr>
              <a:t>Videos y música navideña: El sitio ofrece una selección</a:t>
            </a:r>
            <a:r>
              <a:rPr lang="es" sz="1100">
                <a:solidFill>
                  <a:schemeClr val="dk1"/>
                </a:solidFill>
                <a:latin typeface="Times New Roman"/>
                <a:ea typeface="Times New Roman"/>
                <a:cs typeface="Times New Roman"/>
                <a:sym typeface="Times New Roman"/>
              </a:rPr>
              <a:t> </a:t>
            </a:r>
            <a:r>
              <a:rPr lang="es" sz="1100">
                <a:solidFill>
                  <a:schemeClr val="dk1"/>
                </a:solidFill>
                <a:latin typeface="Times New Roman"/>
                <a:ea typeface="Times New Roman"/>
                <a:cs typeface="Times New Roman"/>
                <a:sym typeface="Times New Roman"/>
              </a:rPr>
              <a:t>de vídeos y canciones festivas</a:t>
            </a:r>
            <a:endParaRPr sz="1100">
              <a:solidFill>
                <a:schemeClr val="dk1"/>
              </a:solidFill>
              <a:latin typeface="Times New Roman"/>
              <a:ea typeface="Times New Roman"/>
              <a:cs typeface="Times New Roman"/>
              <a:sym typeface="Times New Roman"/>
            </a:endParaRPr>
          </a:p>
          <a:p>
            <a:pPr indent="-293211" lvl="0" marL="457200" rtl="0" algn="just">
              <a:spcBef>
                <a:spcPts val="0"/>
              </a:spcBef>
              <a:spcAft>
                <a:spcPts val="0"/>
              </a:spcAft>
              <a:buClr>
                <a:schemeClr val="dk1"/>
              </a:buClr>
              <a:buSzPct val="100000"/>
              <a:buFont typeface="Times New Roman"/>
              <a:buAutoNum type="arabicPeriod"/>
            </a:pPr>
            <a:r>
              <a:rPr lang="es" sz="1100">
                <a:solidFill>
                  <a:schemeClr val="dk1"/>
                </a:solidFill>
                <a:latin typeface="Times New Roman"/>
                <a:ea typeface="Times New Roman"/>
                <a:cs typeface="Times New Roman"/>
                <a:sym typeface="Times New Roman"/>
              </a:rPr>
              <a:t>Mapa interactivo de Santa: A lo largo de diciembre, el mapa muestra diferentes ubicaciones de Papá Noel mientras se prepara para la Nochebuena y, durante la misma, se puede seguir su recorrido en tiempo real por el mundo</a:t>
            </a:r>
            <a:endParaRPr sz="1100">
              <a:solidFill>
                <a:schemeClr val="dk1"/>
              </a:solidFill>
              <a:latin typeface="Times New Roman"/>
              <a:ea typeface="Times New Roman"/>
              <a:cs typeface="Times New Roman"/>
              <a:sym typeface="Times New Roman"/>
            </a:endParaRPr>
          </a:p>
          <a:p>
            <a:pPr indent="-293211" lvl="0" marL="457200" rtl="0" algn="just">
              <a:spcBef>
                <a:spcPts val="0"/>
              </a:spcBef>
              <a:spcAft>
                <a:spcPts val="0"/>
              </a:spcAft>
              <a:buClr>
                <a:schemeClr val="dk1"/>
              </a:buClr>
              <a:buSzPct val="100000"/>
              <a:buFont typeface="Times New Roman"/>
              <a:buAutoNum type="arabicPeriod"/>
            </a:pPr>
            <a:r>
              <a:rPr lang="es" sz="1100">
                <a:solidFill>
                  <a:schemeClr val="dk1"/>
                </a:solidFill>
                <a:latin typeface="Times New Roman"/>
                <a:ea typeface="Times New Roman"/>
                <a:cs typeface="Times New Roman"/>
                <a:sym typeface="Times New Roman"/>
              </a:rPr>
              <a:t>Compatibilidad con varios dispositivos: El Santa Tracker se adapta perfectamente a diversas plataformas, permitiendo el acceso desde teléfonos, tabletas y ordenadores</a:t>
            </a:r>
            <a:endParaRPr/>
          </a:p>
        </p:txBody>
      </p:sp>
      <p:pic>
        <p:nvPicPr>
          <p:cNvPr id="153" name="Google Shape;153;p26"/>
          <p:cNvPicPr preferRelativeResize="0"/>
          <p:nvPr/>
        </p:nvPicPr>
        <p:blipFill>
          <a:blip r:embed="rId3">
            <a:alphaModFix/>
          </a:blip>
          <a:stretch>
            <a:fillRect/>
          </a:stretch>
        </p:blipFill>
        <p:spPr>
          <a:xfrm>
            <a:off x="311700" y="1436663"/>
            <a:ext cx="4885550" cy="2848026"/>
          </a:xfrm>
          <a:prstGeom prst="rect">
            <a:avLst/>
          </a:prstGeom>
          <a:noFill/>
          <a:ln>
            <a:noFill/>
          </a:ln>
        </p:spPr>
      </p:pic>
      <p:pic>
        <p:nvPicPr>
          <p:cNvPr id="154" name="Google Shape;154;p26"/>
          <p:cNvPicPr preferRelativeResize="0"/>
          <p:nvPr/>
        </p:nvPicPr>
        <p:blipFill>
          <a:blip r:embed="rId4">
            <a:alphaModFix/>
          </a:blip>
          <a:stretch>
            <a:fillRect/>
          </a:stretch>
        </p:blipFill>
        <p:spPr>
          <a:xfrm>
            <a:off x="152400" y="152400"/>
            <a:ext cx="1943100" cy="68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620">
                <a:latin typeface="Times New Roman"/>
                <a:ea typeface="Times New Roman"/>
                <a:cs typeface="Times New Roman"/>
                <a:sym typeface="Times New Roman"/>
              </a:rPr>
              <a:t>Reindeer Cam</a:t>
            </a:r>
            <a:endParaRPr b="1" sz="2620">
              <a:latin typeface="Times New Roman"/>
              <a:ea typeface="Times New Roman"/>
              <a:cs typeface="Times New Roman"/>
              <a:sym typeface="Times New Roman"/>
            </a:endParaRPr>
          </a:p>
        </p:txBody>
      </p:sp>
      <p:sp>
        <p:nvSpPr>
          <p:cNvPr id="160" name="Google Shape;160;p27"/>
          <p:cNvSpPr txBox="1"/>
          <p:nvPr>
            <p:ph idx="1" type="body"/>
          </p:nvPr>
        </p:nvSpPr>
        <p:spPr>
          <a:xfrm>
            <a:off x="4989475" y="1771050"/>
            <a:ext cx="3647700" cy="160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200">
                <a:solidFill>
                  <a:schemeClr val="dk1"/>
                </a:solidFill>
                <a:latin typeface="Times New Roman"/>
                <a:ea typeface="Times New Roman"/>
                <a:cs typeface="Times New Roman"/>
                <a:sym typeface="Times New Roman"/>
              </a:rPr>
              <a:t>Funcionalidades</a:t>
            </a:r>
            <a:r>
              <a:rPr lang="es" sz="1200">
                <a:solidFill>
                  <a:schemeClr val="dk1"/>
                </a:solidFill>
                <a:latin typeface="Times New Roman"/>
                <a:ea typeface="Times New Roman"/>
                <a:cs typeface="Times New Roman"/>
                <a:sym typeface="Times New Roman"/>
              </a:rPr>
              <a:t>: Seguimiento en vivo de los renos de Santa</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s" sz="1200">
                <a:solidFill>
                  <a:schemeClr val="dk1"/>
                </a:solidFill>
                <a:latin typeface="Times New Roman"/>
                <a:ea typeface="Times New Roman"/>
                <a:cs typeface="Times New Roman"/>
                <a:sym typeface="Times New Roman"/>
              </a:rPr>
              <a:t>Opciones</a:t>
            </a:r>
            <a:r>
              <a:rPr lang="es"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Disponible en dispositivos de escritorio y aplicaciones móviles</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A veces ofrece transmisiones en vivo de los renos durante las noches cercanas a la Navidad</a:t>
            </a:r>
            <a:endParaRPr sz="1200"/>
          </a:p>
        </p:txBody>
      </p:sp>
      <p:pic>
        <p:nvPicPr>
          <p:cNvPr id="161" name="Google Shape;161;p27"/>
          <p:cNvPicPr preferRelativeResize="0"/>
          <p:nvPr/>
        </p:nvPicPr>
        <p:blipFill rotWithShape="1">
          <a:blip r:embed="rId3">
            <a:alphaModFix/>
          </a:blip>
          <a:srcRect b="0" l="24137" r="21802" t="0"/>
          <a:stretch/>
        </p:blipFill>
        <p:spPr>
          <a:xfrm>
            <a:off x="662175" y="1227750"/>
            <a:ext cx="3863674" cy="3662901"/>
          </a:xfrm>
          <a:prstGeom prst="rect">
            <a:avLst/>
          </a:prstGeom>
          <a:noFill/>
          <a:ln>
            <a:noFill/>
          </a:ln>
        </p:spPr>
      </p:pic>
      <p:pic>
        <p:nvPicPr>
          <p:cNvPr id="162" name="Google Shape;162;p27"/>
          <p:cNvPicPr preferRelativeResize="0"/>
          <p:nvPr/>
        </p:nvPicPr>
        <p:blipFill>
          <a:blip r:embed="rId4">
            <a:alphaModFix/>
          </a:blip>
          <a:stretch>
            <a:fillRect/>
          </a:stretch>
        </p:blipFill>
        <p:spPr>
          <a:xfrm>
            <a:off x="152400" y="152400"/>
            <a:ext cx="1943100" cy="68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620">
                <a:latin typeface="Times New Roman"/>
                <a:ea typeface="Times New Roman"/>
                <a:cs typeface="Times New Roman"/>
                <a:sym typeface="Times New Roman"/>
              </a:rPr>
              <a:t>Email Santa</a:t>
            </a:r>
            <a:endParaRPr b="1" sz="2620">
              <a:latin typeface="Times New Roman"/>
              <a:ea typeface="Times New Roman"/>
              <a:cs typeface="Times New Roman"/>
              <a:sym typeface="Times New Roman"/>
            </a:endParaRPr>
          </a:p>
        </p:txBody>
      </p:sp>
      <p:sp>
        <p:nvSpPr>
          <p:cNvPr id="168" name="Google Shape;168;p28"/>
          <p:cNvSpPr txBox="1"/>
          <p:nvPr>
            <p:ph idx="1" type="body"/>
          </p:nvPr>
        </p:nvSpPr>
        <p:spPr>
          <a:xfrm>
            <a:off x="4899225" y="1775700"/>
            <a:ext cx="3997800" cy="1758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200">
                <a:solidFill>
                  <a:schemeClr val="dk1"/>
                </a:solidFill>
                <a:latin typeface="Times New Roman"/>
                <a:ea typeface="Times New Roman"/>
                <a:cs typeface="Times New Roman"/>
                <a:sym typeface="Times New Roman"/>
              </a:rPr>
              <a:t>Funcionalidades: </a:t>
            </a:r>
            <a:endParaRPr b="1"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Enviar carta personalizada a Santa</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Saber si se está en la lista de niños buenos o malos</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Juegos interactivos</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s" sz="1200">
                <a:solidFill>
                  <a:schemeClr val="dk1"/>
                </a:solidFill>
                <a:latin typeface="Times New Roman"/>
                <a:ea typeface="Times New Roman"/>
                <a:cs typeface="Times New Roman"/>
                <a:sym typeface="Times New Roman"/>
              </a:rPr>
              <a:t>Opciones:</a:t>
            </a:r>
            <a:endParaRPr b="1"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Disponible en plataformas web y móviles</a:t>
            </a:r>
            <a:endParaRPr sz="1200">
              <a:solidFill>
                <a:schemeClr val="dk1"/>
              </a:solidFill>
              <a:latin typeface="Times New Roman"/>
              <a:ea typeface="Times New Roman"/>
              <a:cs typeface="Times New Roman"/>
              <a:sym typeface="Times New Roman"/>
            </a:endParaRPr>
          </a:p>
          <a:p>
            <a:pPr indent="-304800" lvl="0" marL="457200" rtl="0" algn="just">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Experiencia interactiva para que los niños se diviertan y también aprendan sobre el comportamiento navideño</a:t>
            </a:r>
            <a:endParaRPr sz="1200"/>
          </a:p>
        </p:txBody>
      </p:sp>
      <p:pic>
        <p:nvPicPr>
          <p:cNvPr id="169" name="Google Shape;169;p28"/>
          <p:cNvPicPr preferRelativeResize="0"/>
          <p:nvPr/>
        </p:nvPicPr>
        <p:blipFill rotWithShape="1">
          <a:blip r:embed="rId3">
            <a:alphaModFix/>
          </a:blip>
          <a:srcRect b="0" l="17096" r="16223" t="0"/>
          <a:stretch/>
        </p:blipFill>
        <p:spPr>
          <a:xfrm>
            <a:off x="311700" y="1280675"/>
            <a:ext cx="4393848" cy="3377201"/>
          </a:xfrm>
          <a:prstGeom prst="rect">
            <a:avLst/>
          </a:prstGeom>
          <a:noFill/>
          <a:ln>
            <a:noFill/>
          </a:ln>
        </p:spPr>
      </p:pic>
      <p:pic>
        <p:nvPicPr>
          <p:cNvPr id="170" name="Google Shape;170;p28"/>
          <p:cNvPicPr preferRelativeResize="0"/>
          <p:nvPr/>
        </p:nvPicPr>
        <p:blipFill>
          <a:blip r:embed="rId4">
            <a:alphaModFix/>
          </a:blip>
          <a:stretch>
            <a:fillRect/>
          </a:stretch>
        </p:blipFill>
        <p:spPr>
          <a:xfrm>
            <a:off x="152400" y="152400"/>
            <a:ext cx="1943100" cy="68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620">
                <a:latin typeface="Times New Roman"/>
                <a:ea typeface="Times New Roman"/>
                <a:cs typeface="Times New Roman"/>
                <a:sym typeface="Times New Roman"/>
              </a:rPr>
              <a:t>Funcionalidades a implementar</a:t>
            </a:r>
            <a:endParaRPr b="1" sz="2620">
              <a:latin typeface="Times New Roman"/>
              <a:ea typeface="Times New Roman"/>
              <a:cs typeface="Times New Roman"/>
              <a:sym typeface="Times New Roman"/>
            </a:endParaRPr>
          </a:p>
        </p:txBody>
      </p:sp>
      <p:sp>
        <p:nvSpPr>
          <p:cNvPr id="176" name="Google Shape;176;p29"/>
          <p:cNvSpPr txBox="1"/>
          <p:nvPr>
            <p:ph idx="1" type="body"/>
          </p:nvPr>
        </p:nvSpPr>
        <p:spPr>
          <a:xfrm>
            <a:off x="311700" y="1254200"/>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Clr>
                <a:schemeClr val="dk1"/>
              </a:buClr>
              <a:buSzPct val="91666"/>
              <a:buFont typeface="Arial"/>
              <a:buNone/>
            </a:pPr>
            <a:r>
              <a:rPr lang="es" sz="1200">
                <a:solidFill>
                  <a:schemeClr val="dk1"/>
                </a:solidFill>
                <a:latin typeface="Times New Roman"/>
                <a:ea typeface="Times New Roman"/>
                <a:cs typeface="Times New Roman"/>
                <a:sym typeface="Times New Roman"/>
              </a:rPr>
              <a:t>Para </a:t>
            </a:r>
            <a:r>
              <a:rPr b="1" lang="es" sz="1200">
                <a:solidFill>
                  <a:schemeClr val="dk1"/>
                </a:solidFill>
                <a:latin typeface="Times New Roman"/>
                <a:ea typeface="Times New Roman"/>
                <a:cs typeface="Times New Roman"/>
                <a:sym typeface="Times New Roman"/>
              </a:rPr>
              <a:t>Anakin</a:t>
            </a:r>
            <a:r>
              <a:rPr lang="es" sz="1200">
                <a:solidFill>
                  <a:schemeClr val="dk1"/>
                </a:solidFill>
                <a:latin typeface="Times New Roman"/>
                <a:ea typeface="Times New Roman"/>
                <a:cs typeface="Times New Roman"/>
                <a:sym typeface="Times New Roman"/>
              </a:rPr>
              <a:t>, la aplicación debería un mapa interactivo para seguir a Papá Noel en tiempo real, mini-juegos navideños, carta a Papá Noel, cuentos animados</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ct val="91666"/>
              <a:buFont typeface="Arial"/>
              <a:buNone/>
            </a:pPr>
            <a:r>
              <a:rPr lang="es" sz="1200">
                <a:solidFill>
                  <a:schemeClr val="dk1"/>
                </a:solidFill>
                <a:latin typeface="Times New Roman"/>
                <a:ea typeface="Times New Roman"/>
                <a:cs typeface="Times New Roman"/>
                <a:sym typeface="Times New Roman"/>
              </a:rPr>
              <a:t>Para </a:t>
            </a:r>
            <a:r>
              <a:rPr b="1" lang="es" sz="1200">
                <a:solidFill>
                  <a:schemeClr val="dk1"/>
                </a:solidFill>
                <a:latin typeface="Times New Roman"/>
                <a:ea typeface="Times New Roman"/>
                <a:cs typeface="Times New Roman"/>
                <a:sym typeface="Times New Roman"/>
              </a:rPr>
              <a:t>Rory</a:t>
            </a:r>
            <a:r>
              <a:rPr lang="es" sz="1200">
                <a:solidFill>
                  <a:schemeClr val="dk1"/>
                </a:solidFill>
                <a:latin typeface="Times New Roman"/>
                <a:ea typeface="Times New Roman"/>
                <a:cs typeface="Times New Roman"/>
                <a:sym typeface="Times New Roman"/>
              </a:rPr>
              <a:t>, una lista de deseos personalizada, exploración de tradiciones navideñas, música navideña para relajarse</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ct val="91666"/>
              <a:buFont typeface="Arial"/>
              <a:buNone/>
            </a:pPr>
            <a:r>
              <a:rPr lang="es" sz="1200">
                <a:solidFill>
                  <a:schemeClr val="dk1"/>
                </a:solidFill>
                <a:latin typeface="Times New Roman"/>
                <a:ea typeface="Times New Roman"/>
                <a:cs typeface="Times New Roman"/>
                <a:sym typeface="Times New Roman"/>
              </a:rPr>
              <a:t>Para </a:t>
            </a:r>
            <a:r>
              <a:rPr b="1" lang="es" sz="1200">
                <a:solidFill>
                  <a:schemeClr val="dk1"/>
                </a:solidFill>
                <a:latin typeface="Times New Roman"/>
                <a:ea typeface="Times New Roman"/>
                <a:cs typeface="Times New Roman"/>
                <a:sym typeface="Times New Roman"/>
              </a:rPr>
              <a:t>Gandalf</a:t>
            </a:r>
            <a:r>
              <a:rPr lang="es" sz="1200">
                <a:solidFill>
                  <a:schemeClr val="dk1"/>
                </a:solidFill>
                <a:latin typeface="Times New Roman"/>
                <a:ea typeface="Times New Roman"/>
                <a:cs typeface="Times New Roman"/>
                <a:sym typeface="Times New Roman"/>
              </a:rPr>
              <a:t>, cuentos y anécdotas navideñas, recetas tradicionales, postales digitales, un rastreo simple y claro de Papá Noel y actividades para compartir con familiares</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s" sz="1200">
                <a:solidFill>
                  <a:schemeClr val="dk1"/>
                </a:solidFill>
                <a:latin typeface="Times New Roman"/>
                <a:ea typeface="Times New Roman"/>
                <a:cs typeface="Times New Roman"/>
                <a:sym typeface="Times New Roman"/>
              </a:rPr>
              <a:t>Registro e inicio de sesión</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s" sz="1200">
                <a:solidFill>
                  <a:schemeClr val="dk1"/>
                </a:solidFill>
                <a:latin typeface="Times New Roman"/>
                <a:ea typeface="Times New Roman"/>
                <a:cs typeface="Times New Roman"/>
                <a:sym typeface="Times New Roman"/>
              </a:rPr>
              <a:t>Bienvenida Navideña</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s" sz="1200">
                <a:solidFill>
                  <a:schemeClr val="dk1"/>
                </a:solidFill>
                <a:latin typeface="Times New Roman"/>
                <a:ea typeface="Times New Roman"/>
                <a:cs typeface="Times New Roman"/>
                <a:sym typeface="Times New Roman"/>
              </a:rPr>
              <a:t>Mapa interactivo</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s" sz="1200">
                <a:solidFill>
                  <a:schemeClr val="dk1"/>
                </a:solidFill>
                <a:latin typeface="Times New Roman"/>
                <a:ea typeface="Times New Roman"/>
                <a:cs typeface="Times New Roman"/>
                <a:sym typeface="Times New Roman"/>
              </a:rPr>
              <a:t>Cartas navideñas</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s" sz="1200">
                <a:solidFill>
                  <a:schemeClr val="dk1"/>
                </a:solidFill>
                <a:latin typeface="Times New Roman"/>
                <a:ea typeface="Times New Roman"/>
                <a:cs typeface="Times New Roman"/>
                <a:sym typeface="Times New Roman"/>
              </a:rPr>
              <a:t>Juegos navideños</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s" sz="1200">
                <a:solidFill>
                  <a:schemeClr val="dk1"/>
                </a:solidFill>
                <a:latin typeface="Times New Roman"/>
                <a:ea typeface="Times New Roman"/>
                <a:cs typeface="Times New Roman"/>
                <a:sym typeface="Times New Roman"/>
              </a:rPr>
              <a:t>Videollamadas con Papá Noel</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s" sz="1200">
                <a:solidFill>
                  <a:schemeClr val="dk1"/>
                </a:solidFill>
                <a:latin typeface="Times New Roman"/>
                <a:ea typeface="Times New Roman"/>
                <a:cs typeface="Times New Roman"/>
                <a:sym typeface="Times New Roman"/>
              </a:rPr>
              <a:t>Historias navideñas</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s" sz="1200">
                <a:solidFill>
                  <a:schemeClr val="dk1"/>
                </a:solidFill>
                <a:latin typeface="Times New Roman"/>
                <a:ea typeface="Times New Roman"/>
                <a:cs typeface="Times New Roman"/>
                <a:sym typeface="Times New Roman"/>
              </a:rPr>
              <a:t>Lista de deseos</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s" sz="1200">
                <a:solidFill>
                  <a:schemeClr val="dk1"/>
                </a:solidFill>
                <a:latin typeface="Times New Roman"/>
                <a:ea typeface="Times New Roman"/>
                <a:cs typeface="Times New Roman"/>
                <a:sym typeface="Times New Roman"/>
              </a:rPr>
              <a:t>Cuenta atrás</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s" sz="1200">
                <a:solidFill>
                  <a:schemeClr val="dk1"/>
                </a:solidFill>
                <a:latin typeface="Times New Roman"/>
                <a:ea typeface="Times New Roman"/>
                <a:cs typeface="Times New Roman"/>
                <a:sym typeface="Times New Roman"/>
              </a:rPr>
              <a:t>Música y videos navideños</a:t>
            </a:r>
            <a:endParaRPr sz="1200">
              <a:solidFill>
                <a:schemeClr val="dk1"/>
              </a:solidFill>
              <a:latin typeface="Times New Roman"/>
              <a:ea typeface="Times New Roman"/>
              <a:cs typeface="Times New Roman"/>
              <a:sym typeface="Times New Roman"/>
            </a:endParaRPr>
          </a:p>
          <a:p>
            <a:pPr indent="-299085" lvl="0" marL="457200" rtl="0" algn="just">
              <a:spcBef>
                <a:spcPts val="0"/>
              </a:spcBef>
              <a:spcAft>
                <a:spcPts val="0"/>
              </a:spcAft>
              <a:buClr>
                <a:schemeClr val="dk1"/>
              </a:buClr>
              <a:buSzPct val="100000"/>
              <a:buFont typeface="Times New Roman"/>
              <a:buChar char="●"/>
            </a:pPr>
            <a:r>
              <a:rPr lang="es" sz="1200">
                <a:solidFill>
                  <a:schemeClr val="dk1"/>
                </a:solidFill>
                <a:latin typeface="Times New Roman"/>
                <a:ea typeface="Times New Roman"/>
                <a:cs typeface="Times New Roman"/>
                <a:sym typeface="Times New Roman"/>
              </a:rPr>
              <a:t>Compatibilidad con diferentes dispositivos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200"/>
          </a:p>
        </p:txBody>
      </p:sp>
      <p:pic>
        <p:nvPicPr>
          <p:cNvPr id="177" name="Google Shape;177;p29"/>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10015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b="1" lang="es" sz="4000">
                <a:latin typeface="Times New Roman"/>
                <a:ea typeface="Times New Roman"/>
                <a:cs typeface="Times New Roman"/>
                <a:sym typeface="Times New Roman"/>
              </a:rPr>
              <a:t>Heurísticas de Nielsen</a:t>
            </a:r>
            <a:endParaRPr b="1" sz="4000">
              <a:latin typeface="Times New Roman"/>
              <a:ea typeface="Times New Roman"/>
              <a:cs typeface="Times New Roman"/>
              <a:sym typeface="Times New Roman"/>
            </a:endParaRPr>
          </a:p>
          <a:p>
            <a:pPr indent="0" lvl="0" marL="0" rtl="0" algn="ctr">
              <a:lnSpc>
                <a:spcPct val="115000"/>
              </a:lnSpc>
              <a:spcBef>
                <a:spcPts val="2000"/>
              </a:spcBef>
              <a:spcAft>
                <a:spcPts val="0"/>
              </a:spcAft>
              <a:buNone/>
            </a:pPr>
            <a:r>
              <a:rPr b="1" lang="es" sz="4000">
                <a:latin typeface="Times New Roman"/>
                <a:ea typeface="Times New Roman"/>
                <a:cs typeface="Times New Roman"/>
                <a:sym typeface="Times New Roman"/>
              </a:rPr>
              <a:t> y </a:t>
            </a:r>
            <a:endParaRPr b="1" sz="4000">
              <a:latin typeface="Times New Roman"/>
              <a:ea typeface="Times New Roman"/>
              <a:cs typeface="Times New Roman"/>
              <a:sym typeface="Times New Roman"/>
            </a:endParaRPr>
          </a:p>
          <a:p>
            <a:pPr indent="0" lvl="0" marL="0" rtl="0" algn="ctr">
              <a:lnSpc>
                <a:spcPct val="115000"/>
              </a:lnSpc>
              <a:spcBef>
                <a:spcPts val="2000"/>
              </a:spcBef>
              <a:spcAft>
                <a:spcPts val="600"/>
              </a:spcAft>
              <a:buClr>
                <a:schemeClr val="dk1"/>
              </a:buClr>
              <a:buSzPts val="1100"/>
              <a:buFont typeface="Arial"/>
              <a:buNone/>
            </a:pPr>
            <a:r>
              <a:rPr b="1" lang="es" sz="4000">
                <a:latin typeface="Times New Roman"/>
                <a:ea typeface="Times New Roman"/>
                <a:cs typeface="Times New Roman"/>
                <a:sym typeface="Times New Roman"/>
              </a:rPr>
              <a:t>Patrones de Diseño de Van Duyne</a:t>
            </a:r>
            <a:endParaRPr sz="4000"/>
          </a:p>
        </p:txBody>
      </p:sp>
      <p:pic>
        <p:nvPicPr>
          <p:cNvPr id="183" name="Google Shape;183;p30"/>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2000"/>
              </a:spcBef>
              <a:spcAft>
                <a:spcPts val="600"/>
              </a:spcAft>
              <a:buSzPts val="1100"/>
              <a:buNone/>
            </a:pPr>
            <a:r>
              <a:rPr b="1" lang="es" sz="2600">
                <a:latin typeface="Times New Roman"/>
                <a:ea typeface="Times New Roman"/>
                <a:cs typeface="Times New Roman"/>
                <a:sym typeface="Times New Roman"/>
              </a:rPr>
              <a:t>Heurísticas</a:t>
            </a:r>
            <a:r>
              <a:rPr b="1" lang="es" sz="2600">
                <a:latin typeface="Times New Roman"/>
                <a:ea typeface="Times New Roman"/>
                <a:cs typeface="Times New Roman"/>
                <a:sym typeface="Times New Roman"/>
              </a:rPr>
              <a:t> y Patrones de Diseño </a:t>
            </a:r>
            <a:endParaRPr b="1" sz="2600">
              <a:latin typeface="Times New Roman"/>
              <a:ea typeface="Times New Roman"/>
              <a:cs typeface="Times New Roman"/>
              <a:sym typeface="Times New Roman"/>
            </a:endParaRPr>
          </a:p>
        </p:txBody>
      </p:sp>
      <p:sp>
        <p:nvSpPr>
          <p:cNvPr id="189" name="Google Shape;189;p31"/>
          <p:cNvSpPr txBox="1"/>
          <p:nvPr>
            <p:ph idx="1" type="body"/>
          </p:nvPr>
        </p:nvSpPr>
        <p:spPr>
          <a:xfrm>
            <a:off x="1098150" y="1266925"/>
            <a:ext cx="6947700" cy="3247500"/>
          </a:xfrm>
          <a:prstGeom prst="rect">
            <a:avLst/>
          </a:prstGeom>
        </p:spPr>
        <p:txBody>
          <a:bodyPr anchorCtr="0" anchor="t" bIns="91425" lIns="91425" spcFirstLastPara="1" rIns="91425" wrap="square" tIns="91425">
            <a:normAutofit lnSpcReduction="10000"/>
          </a:bodyPr>
          <a:lstStyle/>
          <a:p>
            <a:pPr indent="0" lvl="0" marL="0" rtl="0" algn="just">
              <a:lnSpc>
                <a:spcPct val="100000"/>
              </a:lnSpc>
              <a:spcBef>
                <a:spcPts val="0"/>
              </a:spcBef>
              <a:spcAft>
                <a:spcPts val="0"/>
              </a:spcAft>
              <a:buNone/>
            </a:pPr>
            <a:r>
              <a:rPr b="1" lang="es" sz="1200">
                <a:solidFill>
                  <a:schemeClr val="dk1"/>
                </a:solidFill>
                <a:latin typeface="Times New Roman"/>
                <a:ea typeface="Times New Roman"/>
                <a:cs typeface="Times New Roman"/>
                <a:sym typeface="Times New Roman"/>
              </a:rPr>
              <a:t>1. Visibilidad del estado del sistema</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None/>
            </a:pPr>
            <a:r>
              <a:rPr lang="es" sz="1200">
                <a:solidFill>
                  <a:schemeClr val="dk1"/>
                </a:solidFill>
                <a:latin typeface="Times New Roman"/>
                <a:ea typeface="Times New Roman"/>
                <a:cs typeface="Times New Roman"/>
                <a:sym typeface="Times New Roman"/>
              </a:rPr>
              <a:t>El usuario puede ver en todo momento el estado de las actividades o interacciones que está realizando. </a:t>
            </a:r>
            <a:br>
              <a:rPr lang="es"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b="1" lang="es" sz="1200">
                <a:solidFill>
                  <a:schemeClr val="dk1"/>
                </a:solidFill>
                <a:latin typeface="Times New Roman"/>
                <a:ea typeface="Times New Roman"/>
                <a:cs typeface="Times New Roman"/>
                <a:sym typeface="Times New Roman"/>
              </a:rPr>
              <a:t>2. Relación entre el sistema y el mundo real</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usuario sabe en todo momento sobre qué trata el sistema.</a:t>
            </a:r>
            <a:br>
              <a:rPr lang="es"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b="1" lang="es" sz="1200">
                <a:solidFill>
                  <a:schemeClr val="dk1"/>
                </a:solidFill>
                <a:latin typeface="Times New Roman"/>
                <a:ea typeface="Times New Roman"/>
                <a:cs typeface="Times New Roman"/>
                <a:sym typeface="Times New Roman"/>
              </a:rPr>
              <a:t>3. Control y libertad de usuario</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Debe haber un botón de "volver" o "deshacer" visible en todo momento, y nunca debería haber una opción que no sea reversible sin notificación.</a:t>
            </a:r>
            <a:br>
              <a:rPr lang="es"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b="1" lang="es" sz="1200">
                <a:solidFill>
                  <a:schemeClr val="dk1"/>
                </a:solidFill>
                <a:latin typeface="Times New Roman"/>
                <a:ea typeface="Times New Roman"/>
                <a:cs typeface="Times New Roman"/>
                <a:sym typeface="Times New Roman"/>
              </a:rPr>
              <a:t>4. Consistencia y estándares</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None/>
            </a:pPr>
            <a:r>
              <a:rPr lang="es" sz="1200">
                <a:solidFill>
                  <a:schemeClr val="dk1"/>
                </a:solidFill>
                <a:latin typeface="Times New Roman"/>
                <a:ea typeface="Times New Roman"/>
                <a:cs typeface="Times New Roman"/>
                <a:sym typeface="Times New Roman"/>
              </a:rPr>
              <a:t>Los íconos deben ser los mismos en todas las páginas. </a:t>
            </a:r>
            <a:br>
              <a:rPr lang="es"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b="1" lang="es" sz="1200">
                <a:solidFill>
                  <a:schemeClr val="dk1"/>
                </a:solidFill>
                <a:latin typeface="Times New Roman"/>
                <a:ea typeface="Times New Roman"/>
                <a:cs typeface="Times New Roman"/>
                <a:sym typeface="Times New Roman"/>
              </a:rPr>
              <a:t>5. Prevención de errores</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Las opciones de "eliminar" o "archivar" una actividad deben estar claramente marcadas, con una confirmación de acción para evitar errores accidentales.</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None/>
            </a:pPr>
            <a:r>
              <a:t/>
            </a:r>
            <a:endParaRPr sz="1200"/>
          </a:p>
          <a:p>
            <a:pPr indent="0" lvl="0" marL="0" rtl="0" algn="just">
              <a:lnSpc>
                <a:spcPct val="100000"/>
              </a:lnSpc>
              <a:spcBef>
                <a:spcPts val="70"/>
              </a:spcBef>
              <a:spcAft>
                <a:spcPts val="70"/>
              </a:spcAft>
              <a:buNone/>
            </a:pPr>
            <a:r>
              <a:t/>
            </a:r>
            <a:endParaRPr sz="1200"/>
          </a:p>
        </p:txBody>
      </p:sp>
      <p:pic>
        <p:nvPicPr>
          <p:cNvPr id="190" name="Google Shape;190;p31"/>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0" y="215400"/>
            <a:ext cx="8520600" cy="74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s" sz="2600">
                <a:latin typeface="Times New Roman"/>
                <a:ea typeface="Times New Roman"/>
                <a:cs typeface="Times New Roman"/>
                <a:sym typeface="Times New Roman"/>
              </a:rPr>
              <a:t>Índice</a:t>
            </a:r>
            <a:endParaRPr b="1" sz="2600">
              <a:latin typeface="Times New Roman"/>
              <a:ea typeface="Times New Roman"/>
              <a:cs typeface="Times New Roman"/>
              <a:sym typeface="Times New Roman"/>
            </a:endParaRPr>
          </a:p>
        </p:txBody>
      </p:sp>
      <p:sp>
        <p:nvSpPr>
          <p:cNvPr id="62" name="Google Shape;62;p14"/>
          <p:cNvSpPr txBox="1"/>
          <p:nvPr>
            <p:ph idx="1" type="subTitle"/>
          </p:nvPr>
        </p:nvSpPr>
        <p:spPr>
          <a:xfrm>
            <a:off x="1132275" y="1374925"/>
            <a:ext cx="8520600" cy="3732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Font typeface="Times New Roman"/>
              <a:buAutoNum type="arabicPeriod"/>
            </a:pPr>
            <a:r>
              <a:rPr lang="es" sz="2100">
                <a:latin typeface="Times New Roman"/>
                <a:ea typeface="Times New Roman"/>
                <a:cs typeface="Times New Roman"/>
                <a:sym typeface="Times New Roman"/>
              </a:rPr>
              <a:t>Usuarios</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s" sz="2100">
                <a:latin typeface="Times New Roman"/>
                <a:ea typeface="Times New Roman"/>
                <a:cs typeface="Times New Roman"/>
                <a:sym typeface="Times New Roman"/>
              </a:rPr>
              <a:t>An</a:t>
            </a:r>
            <a:r>
              <a:rPr lang="es" sz="2100">
                <a:latin typeface="Times New Roman"/>
                <a:ea typeface="Times New Roman"/>
                <a:cs typeface="Times New Roman"/>
                <a:sym typeface="Times New Roman"/>
              </a:rPr>
              <a:t>álisis de la App</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s" sz="2100">
                <a:latin typeface="Times New Roman"/>
                <a:ea typeface="Times New Roman"/>
                <a:cs typeface="Times New Roman"/>
                <a:sym typeface="Times New Roman"/>
              </a:rPr>
              <a:t>Análisis de páginas Web similares</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s" sz="2100">
                <a:latin typeface="Times New Roman"/>
                <a:ea typeface="Times New Roman"/>
                <a:cs typeface="Times New Roman"/>
                <a:sym typeface="Times New Roman"/>
              </a:rPr>
              <a:t>Funcionalidades</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s" sz="2100">
                <a:latin typeface="Times New Roman"/>
                <a:ea typeface="Times New Roman"/>
                <a:cs typeface="Times New Roman"/>
                <a:sym typeface="Times New Roman"/>
              </a:rPr>
              <a:t>Heurísticas y Patrones</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s" sz="2100">
                <a:latin typeface="Times New Roman"/>
                <a:ea typeface="Times New Roman"/>
                <a:cs typeface="Times New Roman"/>
                <a:sym typeface="Times New Roman"/>
              </a:rPr>
              <a:t>Diseño de Figma</a:t>
            </a:r>
            <a:endParaRPr sz="2100">
              <a:latin typeface="Times New Roman"/>
              <a:ea typeface="Times New Roman"/>
              <a:cs typeface="Times New Roman"/>
              <a:sym typeface="Times New Roman"/>
            </a:endParaRPr>
          </a:p>
        </p:txBody>
      </p:sp>
      <p:pic>
        <p:nvPicPr>
          <p:cNvPr id="63" name="Google Shape;63;p14"/>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b="1" lang="es" sz="2600">
                <a:latin typeface="Times New Roman"/>
                <a:ea typeface="Times New Roman"/>
                <a:cs typeface="Times New Roman"/>
                <a:sym typeface="Times New Roman"/>
              </a:rPr>
              <a:t>Heuristicas y Patrones de Diseño </a:t>
            </a:r>
            <a:endParaRPr b="1" sz="2600">
              <a:latin typeface="Times New Roman"/>
              <a:ea typeface="Times New Roman"/>
              <a:cs typeface="Times New Roman"/>
              <a:sym typeface="Times New Roman"/>
            </a:endParaRPr>
          </a:p>
          <a:p>
            <a:pPr indent="0" lvl="0" marL="0" rtl="0" algn="ctr">
              <a:spcBef>
                <a:spcPts val="600"/>
              </a:spcBef>
              <a:spcAft>
                <a:spcPts val="0"/>
              </a:spcAft>
              <a:buSzPts val="990"/>
              <a:buNone/>
            </a:pPr>
            <a:r>
              <a:t/>
            </a:r>
            <a:endParaRPr b="1" sz="2620">
              <a:latin typeface="Times New Roman"/>
              <a:ea typeface="Times New Roman"/>
              <a:cs typeface="Times New Roman"/>
              <a:sym typeface="Times New Roman"/>
            </a:endParaRPr>
          </a:p>
        </p:txBody>
      </p:sp>
      <p:sp>
        <p:nvSpPr>
          <p:cNvPr id="196" name="Google Shape;196;p32"/>
          <p:cNvSpPr txBox="1"/>
          <p:nvPr>
            <p:ph idx="1" type="body"/>
          </p:nvPr>
        </p:nvSpPr>
        <p:spPr>
          <a:xfrm>
            <a:off x="1072725" y="1174450"/>
            <a:ext cx="6834000" cy="3654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es" sz="1200">
                <a:solidFill>
                  <a:schemeClr val="dk1"/>
                </a:solidFill>
                <a:latin typeface="Times New Roman"/>
                <a:ea typeface="Times New Roman"/>
                <a:cs typeface="Times New Roman"/>
                <a:sym typeface="Times New Roman"/>
              </a:rPr>
              <a:t>6. Reconocimiento antes que recuerdo</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None/>
            </a:pPr>
            <a:r>
              <a:rPr lang="es" sz="1200">
                <a:solidFill>
                  <a:schemeClr val="dk1"/>
                </a:solidFill>
                <a:latin typeface="Times New Roman"/>
                <a:ea typeface="Times New Roman"/>
                <a:cs typeface="Times New Roman"/>
                <a:sym typeface="Times New Roman"/>
              </a:rPr>
              <a:t>Utilizar iconos fáciles de reconocer.</a:t>
            </a:r>
            <a:br>
              <a:rPr lang="es"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b="1" lang="es" sz="1200">
                <a:solidFill>
                  <a:schemeClr val="dk1"/>
                </a:solidFill>
                <a:latin typeface="Times New Roman"/>
                <a:ea typeface="Times New Roman"/>
                <a:cs typeface="Times New Roman"/>
                <a:sym typeface="Times New Roman"/>
              </a:rPr>
              <a:t>7. Flexibilidad y eficiencia de uso</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Proporcionar accesos rápidos para los usuarios más experimentados, como una opción para personalizar la experiencia del sitio web.</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b="1" lang="es" sz="1200">
                <a:solidFill>
                  <a:schemeClr val="dk1"/>
                </a:solidFill>
                <a:latin typeface="Times New Roman"/>
                <a:ea typeface="Times New Roman"/>
                <a:cs typeface="Times New Roman"/>
                <a:sym typeface="Times New Roman"/>
              </a:rPr>
              <a:t>8. Estética y diseño minimalista: menos información es más no sobrecargar la página de contenido</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None/>
            </a:pPr>
            <a:r>
              <a:rPr lang="es" sz="1200">
                <a:solidFill>
                  <a:schemeClr val="dk1"/>
                </a:solidFill>
                <a:latin typeface="Times New Roman"/>
                <a:ea typeface="Times New Roman"/>
                <a:cs typeface="Times New Roman"/>
                <a:sym typeface="Times New Roman"/>
              </a:rPr>
              <a:t>El diseño debe ser limpio y bonito, pero sin recargarlo de cosas.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b="1" lang="es" sz="1200">
                <a:solidFill>
                  <a:schemeClr val="dk1"/>
                </a:solidFill>
                <a:latin typeface="Times New Roman"/>
                <a:ea typeface="Times New Roman"/>
                <a:cs typeface="Times New Roman"/>
                <a:sym typeface="Times New Roman"/>
              </a:rPr>
              <a:t>9. Ayudar al usuario a reconocer, diagnosticar y recuperar situación cuando se produce un error. Ofrecer al usuario una posibilidad de recuperarse del error</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None/>
            </a:pPr>
            <a:r>
              <a:rPr lang="es" sz="1200">
                <a:solidFill>
                  <a:schemeClr val="dk1"/>
                </a:solidFill>
                <a:latin typeface="Times New Roman"/>
                <a:ea typeface="Times New Roman"/>
                <a:cs typeface="Times New Roman"/>
                <a:sym typeface="Times New Roman"/>
              </a:rPr>
              <a:t>Si algo sale mal, el sistema debe avisar al usuario de manera clara.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b="1" lang="es" sz="1200">
                <a:solidFill>
                  <a:schemeClr val="dk1"/>
                </a:solidFill>
                <a:latin typeface="Times New Roman"/>
                <a:ea typeface="Times New Roman"/>
                <a:cs typeface="Times New Roman"/>
                <a:sym typeface="Times New Roman"/>
              </a:rPr>
              <a:t>10. Ayuda y documentación</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sitio debe ser fácil de usar sin que los niños tengan que pensar demasiado. Si alguien no sabe qué hacer, las opciones deben ser obvias.</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None/>
            </a:pPr>
            <a:r>
              <a:t/>
            </a:r>
            <a:endParaRPr sz="1200"/>
          </a:p>
          <a:p>
            <a:pPr indent="0" lvl="0" marL="0" rtl="0" algn="just">
              <a:lnSpc>
                <a:spcPct val="100000"/>
              </a:lnSpc>
              <a:spcBef>
                <a:spcPts val="70"/>
              </a:spcBef>
              <a:spcAft>
                <a:spcPts val="70"/>
              </a:spcAft>
              <a:buNone/>
            </a:pPr>
            <a:r>
              <a:t/>
            </a:r>
            <a:endParaRPr sz="1200"/>
          </a:p>
        </p:txBody>
      </p:sp>
      <p:pic>
        <p:nvPicPr>
          <p:cNvPr id="197" name="Google Shape;197;p32"/>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idx="1" type="body"/>
          </p:nvPr>
        </p:nvSpPr>
        <p:spPr>
          <a:xfrm>
            <a:off x="734700" y="838200"/>
            <a:ext cx="7674600" cy="6858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00000"/>
              </a:lnSpc>
              <a:spcBef>
                <a:spcPts val="0"/>
              </a:spcBef>
              <a:spcAft>
                <a:spcPts val="0"/>
              </a:spcAft>
              <a:buClr>
                <a:schemeClr val="dk1"/>
              </a:buClr>
              <a:buSzPts val="275"/>
              <a:buFont typeface="Arial"/>
              <a:buNone/>
            </a:pPr>
            <a:r>
              <a:rPr b="1" lang="es" sz="6375">
                <a:solidFill>
                  <a:schemeClr val="dk1"/>
                </a:solidFill>
                <a:latin typeface="Times New Roman"/>
                <a:ea typeface="Times New Roman"/>
                <a:cs typeface="Times New Roman"/>
                <a:sym typeface="Times New Roman"/>
              </a:rPr>
              <a:t>1. Visibilidad del estado del sistema</a:t>
            </a:r>
            <a:endParaRPr b="1" sz="6375">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0"/>
              </a:spcAft>
              <a:buClr>
                <a:schemeClr val="dk1"/>
              </a:buClr>
              <a:buSzPts val="275"/>
              <a:buFont typeface="Arial"/>
              <a:buNone/>
            </a:pPr>
            <a:r>
              <a:rPr lang="es" sz="6375">
                <a:solidFill>
                  <a:schemeClr val="dk1"/>
                </a:solidFill>
                <a:latin typeface="Times New Roman"/>
                <a:ea typeface="Times New Roman"/>
                <a:cs typeface="Times New Roman"/>
                <a:sym typeface="Times New Roman"/>
              </a:rPr>
              <a:t>El usuario puede ver en todo momento el estado de las actividades o interacciones que está realizando. </a:t>
            </a:r>
            <a:br>
              <a:rPr lang="es"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spcBef>
                <a:spcPts val="70"/>
              </a:spcBef>
              <a:spcAft>
                <a:spcPts val="1200"/>
              </a:spcAft>
              <a:buNone/>
            </a:pPr>
            <a:r>
              <a:t/>
            </a:r>
            <a:endParaRPr/>
          </a:p>
        </p:txBody>
      </p:sp>
      <p:pic>
        <p:nvPicPr>
          <p:cNvPr id="203" name="Google Shape;203;p33"/>
          <p:cNvPicPr preferRelativeResize="0"/>
          <p:nvPr/>
        </p:nvPicPr>
        <p:blipFill>
          <a:blip r:embed="rId3">
            <a:alphaModFix/>
          </a:blip>
          <a:stretch>
            <a:fillRect/>
          </a:stretch>
        </p:blipFill>
        <p:spPr>
          <a:xfrm>
            <a:off x="152400" y="152400"/>
            <a:ext cx="1943100" cy="685800"/>
          </a:xfrm>
          <a:prstGeom prst="rect">
            <a:avLst/>
          </a:prstGeom>
          <a:noFill/>
          <a:ln>
            <a:noFill/>
          </a:ln>
        </p:spPr>
      </p:pic>
      <p:pic>
        <p:nvPicPr>
          <p:cNvPr id="204" name="Google Shape;204;p33"/>
          <p:cNvPicPr preferRelativeResize="0"/>
          <p:nvPr/>
        </p:nvPicPr>
        <p:blipFill>
          <a:blip r:embed="rId4">
            <a:alphaModFix/>
          </a:blip>
          <a:stretch>
            <a:fillRect/>
          </a:stretch>
        </p:blipFill>
        <p:spPr>
          <a:xfrm>
            <a:off x="3830276" y="1727987"/>
            <a:ext cx="3939800" cy="3128000"/>
          </a:xfrm>
          <a:prstGeom prst="rect">
            <a:avLst/>
          </a:prstGeom>
          <a:noFill/>
          <a:ln>
            <a:noFill/>
          </a:ln>
        </p:spPr>
      </p:pic>
      <p:pic>
        <p:nvPicPr>
          <p:cNvPr id="205" name="Google Shape;205;p33"/>
          <p:cNvPicPr preferRelativeResize="0"/>
          <p:nvPr/>
        </p:nvPicPr>
        <p:blipFill>
          <a:blip r:embed="rId5">
            <a:alphaModFix/>
          </a:blip>
          <a:stretch>
            <a:fillRect/>
          </a:stretch>
        </p:blipFill>
        <p:spPr>
          <a:xfrm>
            <a:off x="1339350" y="1867675"/>
            <a:ext cx="2231100" cy="28486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idx="1" type="body"/>
          </p:nvPr>
        </p:nvSpPr>
        <p:spPr>
          <a:xfrm>
            <a:off x="311700" y="838200"/>
            <a:ext cx="8520600" cy="895500"/>
          </a:xfrm>
          <a:prstGeom prst="rect">
            <a:avLst/>
          </a:prstGeom>
        </p:spPr>
        <p:txBody>
          <a:bodyPr anchorCtr="0" anchor="t" bIns="91425" lIns="91425" spcFirstLastPara="1" rIns="91425" wrap="square" tIns="91425">
            <a:normAutofit lnSpcReduction="10000"/>
          </a:bodyPr>
          <a:lstStyle/>
          <a:p>
            <a:pPr indent="0" lvl="0" marL="0" rtl="0" algn="just">
              <a:lnSpc>
                <a:spcPct val="100000"/>
              </a:lnSpc>
              <a:spcBef>
                <a:spcPts val="0"/>
              </a:spcBef>
              <a:spcAft>
                <a:spcPts val="0"/>
              </a:spcAft>
              <a:buClr>
                <a:schemeClr val="dk1"/>
              </a:buClr>
              <a:buSzPts val="1100"/>
              <a:buFont typeface="Arial"/>
              <a:buNone/>
            </a:pPr>
            <a:r>
              <a:rPr b="1" lang="es" sz="1550">
                <a:solidFill>
                  <a:schemeClr val="dk1"/>
                </a:solidFill>
                <a:latin typeface="Times New Roman"/>
                <a:ea typeface="Times New Roman"/>
                <a:cs typeface="Times New Roman"/>
                <a:sym typeface="Times New Roman"/>
              </a:rPr>
              <a:t>3. Control y libertad de usuario</a:t>
            </a:r>
            <a:endParaRPr b="1" sz="155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70"/>
              </a:spcAft>
              <a:buClr>
                <a:schemeClr val="dk1"/>
              </a:buClr>
              <a:buSzPts val="1100"/>
              <a:buFont typeface="Arial"/>
              <a:buNone/>
            </a:pPr>
            <a:r>
              <a:rPr lang="es" sz="1550">
                <a:solidFill>
                  <a:schemeClr val="dk1"/>
                </a:solidFill>
                <a:latin typeface="Times New Roman"/>
                <a:ea typeface="Times New Roman"/>
                <a:cs typeface="Times New Roman"/>
                <a:sym typeface="Times New Roman"/>
              </a:rPr>
              <a:t>Debe haber un botón de "volver" o "deshacer" visible en todo momento, y nunca debería haber una opción que no sea reversible sin notificación.</a:t>
            </a:r>
            <a:endParaRPr sz="1550"/>
          </a:p>
        </p:txBody>
      </p:sp>
      <p:pic>
        <p:nvPicPr>
          <p:cNvPr id="211" name="Google Shape;211;p34"/>
          <p:cNvPicPr preferRelativeResize="0"/>
          <p:nvPr/>
        </p:nvPicPr>
        <p:blipFill>
          <a:blip r:embed="rId3">
            <a:alphaModFix/>
          </a:blip>
          <a:stretch>
            <a:fillRect/>
          </a:stretch>
        </p:blipFill>
        <p:spPr>
          <a:xfrm>
            <a:off x="152400" y="152400"/>
            <a:ext cx="1943100" cy="685800"/>
          </a:xfrm>
          <a:prstGeom prst="rect">
            <a:avLst/>
          </a:prstGeom>
          <a:noFill/>
          <a:ln>
            <a:noFill/>
          </a:ln>
        </p:spPr>
      </p:pic>
      <p:pic>
        <p:nvPicPr>
          <p:cNvPr id="212" name="Google Shape;212;p34"/>
          <p:cNvPicPr preferRelativeResize="0"/>
          <p:nvPr/>
        </p:nvPicPr>
        <p:blipFill>
          <a:blip r:embed="rId4">
            <a:alphaModFix/>
          </a:blip>
          <a:stretch>
            <a:fillRect/>
          </a:stretch>
        </p:blipFill>
        <p:spPr>
          <a:xfrm>
            <a:off x="448400" y="1868437"/>
            <a:ext cx="2430150" cy="2841600"/>
          </a:xfrm>
          <a:prstGeom prst="rect">
            <a:avLst/>
          </a:prstGeom>
          <a:noFill/>
          <a:ln>
            <a:noFill/>
          </a:ln>
        </p:spPr>
      </p:pic>
      <p:pic>
        <p:nvPicPr>
          <p:cNvPr id="213" name="Google Shape;213;p34"/>
          <p:cNvPicPr preferRelativeResize="0"/>
          <p:nvPr/>
        </p:nvPicPr>
        <p:blipFill>
          <a:blip r:embed="rId5">
            <a:alphaModFix/>
          </a:blip>
          <a:stretch>
            <a:fillRect/>
          </a:stretch>
        </p:blipFill>
        <p:spPr>
          <a:xfrm>
            <a:off x="3066388" y="2977238"/>
            <a:ext cx="1790700" cy="704850"/>
          </a:xfrm>
          <a:prstGeom prst="rect">
            <a:avLst/>
          </a:prstGeom>
          <a:noFill/>
          <a:ln>
            <a:noFill/>
          </a:ln>
        </p:spPr>
      </p:pic>
      <p:pic>
        <p:nvPicPr>
          <p:cNvPr id="214" name="Google Shape;214;p34"/>
          <p:cNvPicPr preferRelativeResize="0"/>
          <p:nvPr/>
        </p:nvPicPr>
        <p:blipFill>
          <a:blip r:embed="rId6">
            <a:alphaModFix/>
          </a:blip>
          <a:stretch>
            <a:fillRect/>
          </a:stretch>
        </p:blipFill>
        <p:spPr>
          <a:xfrm>
            <a:off x="5044950" y="1868425"/>
            <a:ext cx="3738220" cy="284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idx="1" type="body"/>
          </p:nvPr>
        </p:nvSpPr>
        <p:spPr>
          <a:xfrm>
            <a:off x="311700" y="838200"/>
            <a:ext cx="8520600" cy="744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b="1" lang="es" sz="1550">
                <a:solidFill>
                  <a:schemeClr val="dk1"/>
                </a:solidFill>
                <a:latin typeface="Times New Roman"/>
                <a:ea typeface="Times New Roman"/>
                <a:cs typeface="Times New Roman"/>
                <a:sym typeface="Times New Roman"/>
              </a:rPr>
              <a:t>8. Estética y diseño minimalista: menos información es más no sobrecargar la página de contenido</a:t>
            </a:r>
            <a:endParaRPr b="1" sz="155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70"/>
              </a:spcAft>
              <a:buClr>
                <a:schemeClr val="dk1"/>
              </a:buClr>
              <a:buSzPts val="1100"/>
              <a:buFont typeface="Arial"/>
              <a:buNone/>
            </a:pPr>
            <a:r>
              <a:rPr lang="es" sz="1550">
                <a:solidFill>
                  <a:schemeClr val="dk1"/>
                </a:solidFill>
                <a:latin typeface="Times New Roman"/>
                <a:ea typeface="Times New Roman"/>
                <a:cs typeface="Times New Roman"/>
                <a:sym typeface="Times New Roman"/>
              </a:rPr>
              <a:t>El diseño debe ser limpio y bonito, pero sin recargarlo de cosas. </a:t>
            </a:r>
            <a:endParaRPr sz="1550"/>
          </a:p>
        </p:txBody>
      </p:sp>
      <p:pic>
        <p:nvPicPr>
          <p:cNvPr id="220" name="Google Shape;220;p35"/>
          <p:cNvPicPr preferRelativeResize="0"/>
          <p:nvPr/>
        </p:nvPicPr>
        <p:blipFill>
          <a:blip r:embed="rId3">
            <a:alphaModFix/>
          </a:blip>
          <a:stretch>
            <a:fillRect/>
          </a:stretch>
        </p:blipFill>
        <p:spPr>
          <a:xfrm>
            <a:off x="152400" y="152400"/>
            <a:ext cx="1943100" cy="685800"/>
          </a:xfrm>
          <a:prstGeom prst="rect">
            <a:avLst/>
          </a:prstGeom>
          <a:noFill/>
          <a:ln>
            <a:noFill/>
          </a:ln>
        </p:spPr>
      </p:pic>
      <p:pic>
        <p:nvPicPr>
          <p:cNvPr id="221" name="Google Shape;221;p35"/>
          <p:cNvPicPr preferRelativeResize="0"/>
          <p:nvPr/>
        </p:nvPicPr>
        <p:blipFill>
          <a:blip r:embed="rId4">
            <a:alphaModFix/>
          </a:blip>
          <a:stretch>
            <a:fillRect/>
          </a:stretch>
        </p:blipFill>
        <p:spPr>
          <a:xfrm>
            <a:off x="311700" y="2050613"/>
            <a:ext cx="3562350" cy="2762250"/>
          </a:xfrm>
          <a:prstGeom prst="rect">
            <a:avLst/>
          </a:prstGeom>
          <a:noFill/>
          <a:ln>
            <a:noFill/>
          </a:ln>
        </p:spPr>
      </p:pic>
      <p:pic>
        <p:nvPicPr>
          <p:cNvPr id="222" name="Google Shape;222;p35"/>
          <p:cNvPicPr preferRelativeResize="0"/>
          <p:nvPr/>
        </p:nvPicPr>
        <p:blipFill>
          <a:blip r:embed="rId5">
            <a:alphaModFix/>
          </a:blip>
          <a:stretch>
            <a:fillRect/>
          </a:stretch>
        </p:blipFill>
        <p:spPr>
          <a:xfrm>
            <a:off x="4322395" y="2117583"/>
            <a:ext cx="4509901" cy="2628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idx="1" type="body"/>
          </p:nvPr>
        </p:nvSpPr>
        <p:spPr>
          <a:xfrm>
            <a:off x="311700" y="838200"/>
            <a:ext cx="8520600" cy="9471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Clr>
                <a:schemeClr val="dk1"/>
              </a:buClr>
              <a:buSzPts val="1100"/>
              <a:buFont typeface="Arial"/>
              <a:buNone/>
            </a:pPr>
            <a:r>
              <a:rPr b="1" lang="es" sz="1550">
                <a:solidFill>
                  <a:schemeClr val="dk1"/>
                </a:solidFill>
                <a:latin typeface="Times New Roman"/>
                <a:ea typeface="Times New Roman"/>
                <a:cs typeface="Times New Roman"/>
                <a:sym typeface="Times New Roman"/>
              </a:rPr>
              <a:t>5. Prevención de errores</a:t>
            </a:r>
            <a:endParaRPr b="1" sz="1550">
              <a:solidFill>
                <a:schemeClr val="dk1"/>
              </a:solidFill>
              <a:latin typeface="Times New Roman"/>
              <a:ea typeface="Times New Roman"/>
              <a:cs typeface="Times New Roman"/>
              <a:sym typeface="Times New Roman"/>
            </a:endParaRPr>
          </a:p>
          <a:p>
            <a:pPr indent="0" lvl="0" marL="0" rtl="0" algn="just">
              <a:lnSpc>
                <a:spcPct val="100000"/>
              </a:lnSpc>
              <a:spcBef>
                <a:spcPts val="70"/>
              </a:spcBef>
              <a:spcAft>
                <a:spcPts val="70"/>
              </a:spcAft>
              <a:buClr>
                <a:schemeClr val="dk1"/>
              </a:buClr>
              <a:buSzPts val="1100"/>
              <a:buFont typeface="Arial"/>
              <a:buNone/>
            </a:pPr>
            <a:r>
              <a:rPr lang="es" sz="1550">
                <a:solidFill>
                  <a:schemeClr val="dk1"/>
                </a:solidFill>
                <a:latin typeface="Times New Roman"/>
                <a:ea typeface="Times New Roman"/>
                <a:cs typeface="Times New Roman"/>
                <a:sym typeface="Times New Roman"/>
              </a:rPr>
              <a:t>Las opciones de "eliminar" o "archivar" una actividad deben estar claramente marcadas, con una confirmación de acción para evitar errores accidentales.</a:t>
            </a:r>
            <a:endParaRPr sz="1550"/>
          </a:p>
        </p:txBody>
      </p:sp>
      <p:pic>
        <p:nvPicPr>
          <p:cNvPr id="228" name="Google Shape;228;p36"/>
          <p:cNvPicPr preferRelativeResize="0"/>
          <p:nvPr/>
        </p:nvPicPr>
        <p:blipFill>
          <a:blip r:embed="rId3">
            <a:alphaModFix/>
          </a:blip>
          <a:stretch>
            <a:fillRect/>
          </a:stretch>
        </p:blipFill>
        <p:spPr>
          <a:xfrm>
            <a:off x="152400" y="152400"/>
            <a:ext cx="1943100" cy="685800"/>
          </a:xfrm>
          <a:prstGeom prst="rect">
            <a:avLst/>
          </a:prstGeom>
          <a:noFill/>
          <a:ln>
            <a:noFill/>
          </a:ln>
        </p:spPr>
      </p:pic>
      <p:pic>
        <p:nvPicPr>
          <p:cNvPr id="229" name="Google Shape;229;p36"/>
          <p:cNvPicPr preferRelativeResize="0"/>
          <p:nvPr/>
        </p:nvPicPr>
        <p:blipFill>
          <a:blip r:embed="rId4">
            <a:alphaModFix/>
          </a:blip>
          <a:stretch>
            <a:fillRect/>
          </a:stretch>
        </p:blipFill>
        <p:spPr>
          <a:xfrm>
            <a:off x="503700" y="1785300"/>
            <a:ext cx="5251750" cy="3033700"/>
          </a:xfrm>
          <a:prstGeom prst="rect">
            <a:avLst/>
          </a:prstGeom>
          <a:noFill/>
          <a:ln>
            <a:noFill/>
          </a:ln>
        </p:spPr>
      </p:pic>
      <p:pic>
        <p:nvPicPr>
          <p:cNvPr id="230" name="Google Shape;230;p36"/>
          <p:cNvPicPr preferRelativeResize="0"/>
          <p:nvPr/>
        </p:nvPicPr>
        <p:blipFill>
          <a:blip r:embed="rId5">
            <a:alphaModFix/>
          </a:blip>
          <a:stretch>
            <a:fillRect/>
          </a:stretch>
        </p:blipFill>
        <p:spPr>
          <a:xfrm>
            <a:off x="5995869" y="2047525"/>
            <a:ext cx="2003225" cy="25092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5400">
                <a:latin typeface="Times New Roman"/>
                <a:ea typeface="Times New Roman"/>
                <a:cs typeface="Times New Roman"/>
                <a:sym typeface="Times New Roman"/>
              </a:rPr>
              <a:t>Prototipo de Figma</a:t>
            </a:r>
            <a:endParaRPr b="1" sz="5400">
              <a:latin typeface="Times New Roman"/>
              <a:ea typeface="Times New Roman"/>
              <a:cs typeface="Times New Roman"/>
              <a:sym typeface="Times New Roman"/>
            </a:endParaRPr>
          </a:p>
        </p:txBody>
      </p:sp>
      <p:pic>
        <p:nvPicPr>
          <p:cNvPr id="236" name="Google Shape;236;p37"/>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8"/>
          <p:cNvPicPr preferRelativeResize="0"/>
          <p:nvPr/>
        </p:nvPicPr>
        <p:blipFill>
          <a:blip r:embed="rId3">
            <a:alphaModFix/>
          </a:blip>
          <a:stretch>
            <a:fillRect/>
          </a:stretch>
        </p:blipFill>
        <p:spPr>
          <a:xfrm>
            <a:off x="846200" y="152400"/>
            <a:ext cx="7451598"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9"/>
          <p:cNvPicPr preferRelativeResize="0"/>
          <p:nvPr/>
        </p:nvPicPr>
        <p:blipFill>
          <a:blip r:embed="rId3">
            <a:alphaModFix/>
          </a:blip>
          <a:stretch>
            <a:fillRect/>
          </a:stretch>
        </p:blipFill>
        <p:spPr>
          <a:xfrm>
            <a:off x="843763" y="152400"/>
            <a:ext cx="7456463"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0"/>
          <p:cNvPicPr preferRelativeResize="0"/>
          <p:nvPr/>
        </p:nvPicPr>
        <p:blipFill>
          <a:blip r:embed="rId3">
            <a:alphaModFix/>
          </a:blip>
          <a:stretch>
            <a:fillRect/>
          </a:stretch>
        </p:blipFill>
        <p:spPr>
          <a:xfrm>
            <a:off x="874438" y="152400"/>
            <a:ext cx="7395116" cy="4838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1"/>
          <p:cNvPicPr preferRelativeResize="0"/>
          <p:nvPr/>
        </p:nvPicPr>
        <p:blipFill>
          <a:blip r:embed="rId3">
            <a:alphaModFix/>
          </a:blip>
          <a:stretch>
            <a:fillRect/>
          </a:stretch>
        </p:blipFill>
        <p:spPr>
          <a:xfrm>
            <a:off x="846388" y="152400"/>
            <a:ext cx="7451230"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311708" y="9480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a:latin typeface="Times New Roman"/>
                <a:ea typeface="Times New Roman"/>
                <a:cs typeface="Times New Roman"/>
                <a:sym typeface="Times New Roman"/>
              </a:rPr>
              <a:t>Usuarios</a:t>
            </a:r>
            <a:endParaRPr b="1">
              <a:latin typeface="Times New Roman"/>
              <a:ea typeface="Times New Roman"/>
              <a:cs typeface="Times New Roman"/>
              <a:sym typeface="Times New Roman"/>
            </a:endParaRPr>
          </a:p>
        </p:txBody>
      </p:sp>
      <p:pic>
        <p:nvPicPr>
          <p:cNvPr id="69" name="Google Shape;69;p15"/>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2"/>
          <p:cNvPicPr preferRelativeResize="0"/>
          <p:nvPr/>
        </p:nvPicPr>
        <p:blipFill>
          <a:blip r:embed="rId3">
            <a:alphaModFix/>
          </a:blip>
          <a:stretch>
            <a:fillRect/>
          </a:stretch>
        </p:blipFill>
        <p:spPr>
          <a:xfrm>
            <a:off x="857438" y="152400"/>
            <a:ext cx="7429116"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3"/>
          <p:cNvPicPr preferRelativeResize="0"/>
          <p:nvPr/>
        </p:nvPicPr>
        <p:blipFill>
          <a:blip r:embed="rId3">
            <a:alphaModFix/>
          </a:blip>
          <a:stretch>
            <a:fillRect/>
          </a:stretch>
        </p:blipFill>
        <p:spPr>
          <a:xfrm>
            <a:off x="827988" y="152400"/>
            <a:ext cx="7488027"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4"/>
          <p:cNvPicPr preferRelativeResize="0"/>
          <p:nvPr/>
        </p:nvPicPr>
        <p:blipFill>
          <a:blip r:embed="rId3">
            <a:alphaModFix/>
          </a:blip>
          <a:stretch>
            <a:fillRect/>
          </a:stretch>
        </p:blipFill>
        <p:spPr>
          <a:xfrm>
            <a:off x="851100" y="152400"/>
            <a:ext cx="7441799"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5"/>
          <p:cNvPicPr preferRelativeResize="0"/>
          <p:nvPr/>
        </p:nvPicPr>
        <p:blipFill>
          <a:blip r:embed="rId3">
            <a:alphaModFix/>
          </a:blip>
          <a:stretch>
            <a:fillRect/>
          </a:stretch>
        </p:blipFill>
        <p:spPr>
          <a:xfrm>
            <a:off x="837175" y="152400"/>
            <a:ext cx="7469629"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6"/>
          <p:cNvPicPr preferRelativeResize="0"/>
          <p:nvPr/>
        </p:nvPicPr>
        <p:blipFill>
          <a:blip r:embed="rId3">
            <a:alphaModFix/>
          </a:blip>
          <a:stretch>
            <a:fillRect/>
          </a:stretch>
        </p:blipFill>
        <p:spPr>
          <a:xfrm>
            <a:off x="864988" y="152400"/>
            <a:ext cx="7414029" cy="483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7"/>
          <p:cNvPicPr preferRelativeResize="0"/>
          <p:nvPr/>
        </p:nvPicPr>
        <p:blipFill>
          <a:blip r:embed="rId3">
            <a:alphaModFix/>
          </a:blip>
          <a:stretch>
            <a:fillRect/>
          </a:stretch>
        </p:blipFill>
        <p:spPr>
          <a:xfrm>
            <a:off x="243375" y="118350"/>
            <a:ext cx="4630699" cy="3027601"/>
          </a:xfrm>
          <a:prstGeom prst="rect">
            <a:avLst/>
          </a:prstGeom>
          <a:noFill/>
          <a:ln>
            <a:noFill/>
          </a:ln>
        </p:spPr>
      </p:pic>
      <p:pic>
        <p:nvPicPr>
          <p:cNvPr id="287" name="Google Shape;287;p47"/>
          <p:cNvPicPr preferRelativeResize="0"/>
          <p:nvPr/>
        </p:nvPicPr>
        <p:blipFill>
          <a:blip r:embed="rId4">
            <a:alphaModFix/>
          </a:blip>
          <a:stretch>
            <a:fillRect/>
          </a:stretch>
        </p:blipFill>
        <p:spPr>
          <a:xfrm>
            <a:off x="4277825" y="2126625"/>
            <a:ext cx="4484550" cy="29052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8"/>
          <p:cNvPicPr preferRelativeResize="0"/>
          <p:nvPr/>
        </p:nvPicPr>
        <p:blipFill>
          <a:blip r:embed="rId3">
            <a:alphaModFix/>
          </a:blip>
          <a:stretch>
            <a:fillRect/>
          </a:stretch>
        </p:blipFill>
        <p:spPr>
          <a:xfrm>
            <a:off x="872900" y="152400"/>
            <a:ext cx="7398193" cy="483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9"/>
          <p:cNvPicPr preferRelativeResize="0"/>
          <p:nvPr/>
        </p:nvPicPr>
        <p:blipFill>
          <a:blip r:embed="rId3">
            <a:alphaModFix/>
          </a:blip>
          <a:stretch>
            <a:fillRect/>
          </a:stretch>
        </p:blipFill>
        <p:spPr>
          <a:xfrm>
            <a:off x="819863" y="152400"/>
            <a:ext cx="7504284"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50"/>
          <p:cNvPicPr preferRelativeResize="0"/>
          <p:nvPr/>
        </p:nvPicPr>
        <p:blipFill>
          <a:blip r:embed="rId3">
            <a:alphaModFix/>
          </a:blip>
          <a:stretch>
            <a:fillRect/>
          </a:stretch>
        </p:blipFill>
        <p:spPr>
          <a:xfrm>
            <a:off x="829450" y="152400"/>
            <a:ext cx="7485107" cy="4838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1"/>
          <p:cNvPicPr preferRelativeResize="0"/>
          <p:nvPr/>
        </p:nvPicPr>
        <p:blipFill>
          <a:blip r:embed="rId3">
            <a:alphaModFix/>
          </a:blip>
          <a:stretch>
            <a:fillRect/>
          </a:stretch>
        </p:blipFill>
        <p:spPr>
          <a:xfrm>
            <a:off x="223150" y="182475"/>
            <a:ext cx="4795149" cy="3098326"/>
          </a:xfrm>
          <a:prstGeom prst="rect">
            <a:avLst/>
          </a:prstGeom>
          <a:noFill/>
          <a:ln>
            <a:noFill/>
          </a:ln>
        </p:spPr>
      </p:pic>
      <p:pic>
        <p:nvPicPr>
          <p:cNvPr id="308" name="Google Shape;308;p51"/>
          <p:cNvPicPr preferRelativeResize="0"/>
          <p:nvPr/>
        </p:nvPicPr>
        <p:blipFill>
          <a:blip r:embed="rId4">
            <a:alphaModFix/>
          </a:blip>
          <a:stretch>
            <a:fillRect/>
          </a:stretch>
        </p:blipFill>
        <p:spPr>
          <a:xfrm>
            <a:off x="4470950" y="2072350"/>
            <a:ext cx="4432804" cy="2899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630750" y="207892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620">
                <a:latin typeface="Times New Roman"/>
                <a:ea typeface="Times New Roman"/>
                <a:cs typeface="Times New Roman"/>
                <a:sym typeface="Times New Roman"/>
              </a:rPr>
              <a:t>Primer </a:t>
            </a:r>
            <a:r>
              <a:rPr b="1" lang="es" sz="2620">
                <a:latin typeface="Times New Roman"/>
                <a:ea typeface="Times New Roman"/>
                <a:cs typeface="Times New Roman"/>
                <a:sym typeface="Times New Roman"/>
              </a:rPr>
              <a:t>Usuario</a:t>
            </a:r>
            <a:endParaRPr b="1" sz="2620">
              <a:latin typeface="Times New Roman"/>
              <a:ea typeface="Times New Roman"/>
              <a:cs typeface="Times New Roman"/>
              <a:sym typeface="Times New Roman"/>
            </a:endParaRPr>
          </a:p>
        </p:txBody>
      </p:sp>
      <p:pic>
        <p:nvPicPr>
          <p:cNvPr id="75" name="Google Shape;75;p16"/>
          <p:cNvPicPr preferRelativeResize="0"/>
          <p:nvPr/>
        </p:nvPicPr>
        <p:blipFill rotWithShape="1">
          <a:blip r:embed="rId3">
            <a:alphaModFix/>
          </a:blip>
          <a:srcRect b="4306" l="0" r="0" t="0"/>
          <a:stretch/>
        </p:blipFill>
        <p:spPr>
          <a:xfrm>
            <a:off x="3609125" y="0"/>
            <a:ext cx="5108950" cy="5257474"/>
          </a:xfrm>
          <a:prstGeom prst="rect">
            <a:avLst/>
          </a:prstGeom>
          <a:noFill/>
          <a:ln>
            <a:noFill/>
          </a:ln>
        </p:spPr>
      </p:pic>
      <p:pic>
        <p:nvPicPr>
          <p:cNvPr id="76" name="Google Shape;76;p16"/>
          <p:cNvPicPr preferRelativeResize="0"/>
          <p:nvPr/>
        </p:nvPicPr>
        <p:blipFill>
          <a:blip r:embed="rId4">
            <a:alphaModFix/>
          </a:blip>
          <a:stretch>
            <a:fillRect/>
          </a:stretch>
        </p:blipFill>
        <p:spPr>
          <a:xfrm>
            <a:off x="152400" y="152400"/>
            <a:ext cx="1943100" cy="685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a:latin typeface="Times New Roman"/>
                <a:ea typeface="Times New Roman"/>
                <a:cs typeface="Times New Roman"/>
                <a:sym typeface="Times New Roman"/>
              </a:rPr>
              <a:t>Link</a:t>
            </a:r>
            <a:endParaRPr b="1">
              <a:latin typeface="Times New Roman"/>
              <a:ea typeface="Times New Roman"/>
              <a:cs typeface="Times New Roman"/>
              <a:sym typeface="Times New Roman"/>
            </a:endParaRPr>
          </a:p>
        </p:txBody>
      </p:sp>
      <p:sp>
        <p:nvSpPr>
          <p:cNvPr id="314" name="Google Shape;314;p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300" u="sng">
                <a:solidFill>
                  <a:schemeClr val="hlink"/>
                </a:solidFill>
                <a:latin typeface="Times New Roman"/>
                <a:ea typeface="Times New Roman"/>
                <a:cs typeface="Times New Roman"/>
                <a:sym typeface="Times New Roman"/>
                <a:hlinkClick r:id="rId3"/>
              </a:rPr>
              <a:t>https://www.figma.com/design/99er6s1RnPAymXBcd3BClM/ep03_gr03?node-id=67-3&amp;t=pimTxzl9ThBjPB68-1</a:t>
            </a:r>
            <a:endParaRPr b="1"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3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sz="5400">
                <a:latin typeface="Times New Roman"/>
                <a:ea typeface="Times New Roman"/>
                <a:cs typeface="Times New Roman"/>
                <a:sym typeface="Times New Roman"/>
              </a:rPr>
              <a:t>FIN</a:t>
            </a:r>
            <a:endParaRPr b="1" sz="5400">
              <a:latin typeface="Times New Roman"/>
              <a:ea typeface="Times New Roman"/>
              <a:cs typeface="Times New Roman"/>
              <a:sym typeface="Times New Roman"/>
            </a:endParaRPr>
          </a:p>
        </p:txBody>
      </p:sp>
      <p:pic>
        <p:nvPicPr>
          <p:cNvPr id="320" name="Google Shape;320;p53"/>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5700" y="2148725"/>
            <a:ext cx="809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620">
                <a:latin typeface="Times New Roman"/>
                <a:ea typeface="Times New Roman"/>
                <a:cs typeface="Times New Roman"/>
                <a:sym typeface="Times New Roman"/>
              </a:rPr>
              <a:t>Segundo Usario</a:t>
            </a:r>
            <a:endParaRPr b="1" sz="2620">
              <a:latin typeface="Times New Roman"/>
              <a:ea typeface="Times New Roman"/>
              <a:cs typeface="Times New Roman"/>
              <a:sym typeface="Times New Roman"/>
            </a:endParaRPr>
          </a:p>
        </p:txBody>
      </p:sp>
      <p:pic>
        <p:nvPicPr>
          <p:cNvPr id="82" name="Google Shape;82;p17"/>
          <p:cNvPicPr preferRelativeResize="0"/>
          <p:nvPr/>
        </p:nvPicPr>
        <p:blipFill rotWithShape="1">
          <a:blip r:embed="rId3">
            <a:alphaModFix/>
          </a:blip>
          <a:srcRect b="9132" l="0" r="0" t="0"/>
          <a:stretch/>
        </p:blipFill>
        <p:spPr>
          <a:xfrm>
            <a:off x="3104400" y="0"/>
            <a:ext cx="5595629" cy="5143500"/>
          </a:xfrm>
          <a:prstGeom prst="rect">
            <a:avLst/>
          </a:prstGeom>
          <a:noFill/>
          <a:ln>
            <a:noFill/>
          </a:ln>
        </p:spPr>
      </p:pic>
      <p:pic>
        <p:nvPicPr>
          <p:cNvPr id="83" name="Google Shape;83;p17"/>
          <p:cNvPicPr preferRelativeResize="0"/>
          <p:nvPr/>
        </p:nvPicPr>
        <p:blipFill>
          <a:blip r:embed="rId4">
            <a:alphaModFix/>
          </a:blip>
          <a:stretch>
            <a:fillRect/>
          </a:stretch>
        </p:blipFill>
        <p:spPr>
          <a:xfrm>
            <a:off x="152400" y="152400"/>
            <a:ext cx="1943100" cy="685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91900" y="2118850"/>
            <a:ext cx="808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620">
                <a:latin typeface="Times New Roman"/>
                <a:ea typeface="Times New Roman"/>
                <a:cs typeface="Times New Roman"/>
                <a:sym typeface="Times New Roman"/>
              </a:rPr>
              <a:t>Tercer </a:t>
            </a:r>
            <a:r>
              <a:rPr b="1" lang="es" sz="2620">
                <a:latin typeface="Times New Roman"/>
                <a:ea typeface="Times New Roman"/>
                <a:cs typeface="Times New Roman"/>
                <a:sym typeface="Times New Roman"/>
              </a:rPr>
              <a:t>Usuario</a:t>
            </a:r>
            <a:endParaRPr b="1" sz="2620">
              <a:latin typeface="Times New Roman"/>
              <a:ea typeface="Times New Roman"/>
              <a:cs typeface="Times New Roman"/>
              <a:sym typeface="Times New Roman"/>
            </a:endParaRPr>
          </a:p>
        </p:txBody>
      </p:sp>
      <p:pic>
        <p:nvPicPr>
          <p:cNvPr id="89" name="Google Shape;89;p18"/>
          <p:cNvPicPr preferRelativeResize="0"/>
          <p:nvPr/>
        </p:nvPicPr>
        <p:blipFill>
          <a:blip r:embed="rId3">
            <a:alphaModFix/>
          </a:blip>
          <a:stretch>
            <a:fillRect/>
          </a:stretch>
        </p:blipFill>
        <p:spPr>
          <a:xfrm>
            <a:off x="3305199" y="0"/>
            <a:ext cx="5329401" cy="5143500"/>
          </a:xfrm>
          <a:prstGeom prst="rect">
            <a:avLst/>
          </a:prstGeom>
          <a:noFill/>
          <a:ln>
            <a:noFill/>
          </a:ln>
        </p:spPr>
      </p:pic>
      <p:pic>
        <p:nvPicPr>
          <p:cNvPr id="90" name="Google Shape;90;p18"/>
          <p:cNvPicPr preferRelativeResize="0"/>
          <p:nvPr/>
        </p:nvPicPr>
        <p:blipFill>
          <a:blip r:embed="rId4">
            <a:alphaModFix/>
          </a:blip>
          <a:stretch>
            <a:fillRect/>
          </a:stretch>
        </p:blipFill>
        <p:spPr>
          <a:xfrm>
            <a:off x="152400" y="152400"/>
            <a:ext cx="1943100" cy="68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a:latin typeface="Times New Roman"/>
                <a:ea typeface="Times New Roman"/>
                <a:cs typeface="Times New Roman"/>
                <a:sym typeface="Times New Roman"/>
              </a:rPr>
              <a:t>An</a:t>
            </a:r>
            <a:r>
              <a:rPr b="1" lang="es">
                <a:latin typeface="Times New Roman"/>
                <a:ea typeface="Times New Roman"/>
                <a:cs typeface="Times New Roman"/>
                <a:sym typeface="Times New Roman"/>
              </a:rPr>
              <a:t>álisis de la Aplicación</a:t>
            </a:r>
            <a:endParaRPr b="1">
              <a:latin typeface="Times New Roman"/>
              <a:ea typeface="Times New Roman"/>
              <a:cs typeface="Times New Roman"/>
              <a:sym typeface="Times New Roman"/>
            </a:endParaRPr>
          </a:p>
        </p:txBody>
      </p:sp>
      <p:pic>
        <p:nvPicPr>
          <p:cNvPr id="96" name="Google Shape;96;p19"/>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620">
                <a:latin typeface="Times New Roman"/>
                <a:ea typeface="Times New Roman"/>
                <a:cs typeface="Times New Roman"/>
                <a:sym typeface="Times New Roman"/>
              </a:rPr>
              <a:t>Objetivo</a:t>
            </a:r>
            <a:endParaRPr b="1" sz="2620">
              <a:latin typeface="Times New Roman"/>
              <a:ea typeface="Times New Roman"/>
              <a:cs typeface="Times New Roman"/>
              <a:sym typeface="Times New Roman"/>
            </a:endParaRPr>
          </a:p>
        </p:txBody>
      </p:sp>
      <p:sp>
        <p:nvSpPr>
          <p:cNvPr id="102" name="Google Shape;102;p20"/>
          <p:cNvSpPr txBox="1"/>
          <p:nvPr>
            <p:ph idx="1" type="body"/>
          </p:nvPr>
        </p:nvSpPr>
        <p:spPr>
          <a:xfrm>
            <a:off x="878500" y="1152475"/>
            <a:ext cx="77133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objetivo principal de la aplicación es ser una aplicación de temática navideña que pueda ser disfrutada por el mayor público posible.</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Para </a:t>
            </a:r>
            <a:r>
              <a:rPr b="1" lang="es" sz="1200">
                <a:solidFill>
                  <a:schemeClr val="dk1"/>
                </a:solidFill>
                <a:latin typeface="Times New Roman"/>
                <a:ea typeface="Times New Roman"/>
                <a:cs typeface="Times New Roman"/>
                <a:sym typeface="Times New Roman"/>
              </a:rPr>
              <a:t>Anakin</a:t>
            </a:r>
            <a:r>
              <a:rPr lang="es" sz="1200">
                <a:solidFill>
                  <a:schemeClr val="dk1"/>
                </a:solidFill>
                <a:latin typeface="Times New Roman"/>
                <a:ea typeface="Times New Roman"/>
                <a:cs typeface="Times New Roman"/>
                <a:sym typeface="Times New Roman"/>
              </a:rPr>
              <a:t> tendrá que ser una aplicación divertida, con dibujos y juegos interactivos. Ya que él no conoce que hay detrás de la magia de la navidad. Habrá que configurar la aplicación en torno a esto. Anakin es curioso y disfruta explorando, por lo que la aplicación podría incluir juegos interactivos que lo animen a descubrir pequeños secretos o detalles de la Navidad.</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Para </a:t>
            </a:r>
            <a:r>
              <a:rPr b="1" lang="es" sz="1200">
                <a:solidFill>
                  <a:schemeClr val="dk1"/>
                </a:solidFill>
                <a:latin typeface="Times New Roman"/>
                <a:ea typeface="Times New Roman"/>
                <a:cs typeface="Times New Roman"/>
                <a:sym typeface="Times New Roman"/>
              </a:rPr>
              <a:t>Rory</a:t>
            </a:r>
            <a:r>
              <a:rPr lang="es" sz="1200">
                <a:solidFill>
                  <a:schemeClr val="dk1"/>
                </a:solidFill>
                <a:latin typeface="Times New Roman"/>
                <a:ea typeface="Times New Roman"/>
                <a:cs typeface="Times New Roman"/>
                <a:sym typeface="Times New Roman"/>
              </a:rPr>
              <a:t> tendrá que ser una aplicación relajante y acogedora, que inspire paz mental y mantengan el espíritu navideño. Rory, quien vive bajo presión académica, busca momentos de desconexión y se sentiría atraída por actividades ligeras, como minijuegos o animaciones navideñas.</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Para </a:t>
            </a:r>
            <a:r>
              <a:rPr b="1" lang="es" sz="1200">
                <a:solidFill>
                  <a:schemeClr val="dk1"/>
                </a:solidFill>
                <a:latin typeface="Times New Roman"/>
                <a:ea typeface="Times New Roman"/>
                <a:cs typeface="Times New Roman"/>
                <a:sym typeface="Times New Roman"/>
              </a:rPr>
              <a:t>Gandalf</a:t>
            </a:r>
            <a:r>
              <a:rPr lang="es" sz="1200">
                <a:solidFill>
                  <a:schemeClr val="dk1"/>
                </a:solidFill>
                <a:latin typeface="Times New Roman"/>
                <a:ea typeface="Times New Roman"/>
                <a:cs typeface="Times New Roman"/>
                <a:sym typeface="Times New Roman"/>
              </a:rPr>
              <a:t>, la aplicación debería ofrecer una experiencia visual atractiva y sencilla de navegar. Como alguien que valora las tradiciones y la magia de estas fiestas, opciones para compartir mensajes navideños o historias relacionadas con la época es lo que más le gustará, y quizás puede algún detalle interactivo que despierte su curiosidad y lo motive a pasar más tiempo en la aplicación.</a:t>
            </a:r>
            <a:endParaRPr sz="1200">
              <a:solidFill>
                <a:schemeClr val="dk1"/>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sz="1200"/>
          </a:p>
        </p:txBody>
      </p:sp>
      <p:pic>
        <p:nvPicPr>
          <p:cNvPr id="103" name="Google Shape;103;p20"/>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620">
                <a:latin typeface="Times New Roman"/>
                <a:ea typeface="Times New Roman"/>
                <a:cs typeface="Times New Roman"/>
                <a:sym typeface="Times New Roman"/>
              </a:rPr>
              <a:t>Funcionalidades destacables</a:t>
            </a:r>
            <a:endParaRPr b="1" sz="2620">
              <a:latin typeface="Times New Roman"/>
              <a:ea typeface="Times New Roman"/>
              <a:cs typeface="Times New Roman"/>
              <a:sym typeface="Times New Roman"/>
            </a:endParaRPr>
          </a:p>
        </p:txBody>
      </p:sp>
      <p:sp>
        <p:nvSpPr>
          <p:cNvPr id="109" name="Google Shape;109;p21"/>
          <p:cNvSpPr txBox="1"/>
          <p:nvPr>
            <p:ph idx="1" type="body"/>
          </p:nvPr>
        </p:nvSpPr>
        <p:spPr>
          <a:xfrm>
            <a:off x="1128225" y="1281950"/>
            <a:ext cx="6982800" cy="3416400"/>
          </a:xfrm>
          <a:prstGeom prst="rect">
            <a:avLst/>
          </a:prstGeom>
        </p:spPr>
        <p:txBody>
          <a:bodyPr anchorCtr="0" anchor="t" bIns="91425" lIns="91425" spcFirstLastPara="1" rIns="91425" wrap="square" tIns="91425">
            <a:normAutofit/>
          </a:bodyPr>
          <a:lstStyle/>
          <a:p>
            <a:pPr indent="-304800" lvl="0" marL="457200" rtl="0" algn="just">
              <a:lnSpc>
                <a:spcPct val="95000"/>
              </a:lnSpc>
              <a:spcBef>
                <a:spcPts val="0"/>
              </a:spcBef>
              <a:spcAft>
                <a:spcPts val="0"/>
              </a:spcAft>
              <a:buClr>
                <a:schemeClr val="dk1"/>
              </a:buClr>
              <a:buSzPts val="1200"/>
              <a:buFont typeface="Times New Roman"/>
              <a:buChar char="●"/>
            </a:pPr>
            <a:r>
              <a:rPr b="1" lang="es" sz="1200">
                <a:solidFill>
                  <a:schemeClr val="dk1"/>
                </a:solidFill>
                <a:latin typeface="Times New Roman"/>
                <a:ea typeface="Times New Roman"/>
                <a:cs typeface="Times New Roman"/>
                <a:sym typeface="Times New Roman"/>
              </a:rPr>
              <a:t>Mapa interactivo:</a:t>
            </a:r>
            <a:r>
              <a:rPr lang="es" sz="1200">
                <a:solidFill>
                  <a:schemeClr val="dk1"/>
                </a:solidFill>
                <a:latin typeface="Times New Roman"/>
                <a:ea typeface="Times New Roman"/>
                <a:cs typeface="Times New Roman"/>
                <a:sym typeface="Times New Roman"/>
              </a:rPr>
              <a:t> Permite ver en tiempo real la ubicación de Papá Noel en su viaje, actualizándose con detalles de cada parada. Incluye datos interesantes sobre las tradiciones navideñas de cada país visitado, haciendo la experiencia educativa y entretenida</a:t>
            </a:r>
            <a:endParaRPr sz="1200">
              <a:solidFill>
                <a:schemeClr val="dk1"/>
              </a:solidFill>
              <a:latin typeface="Times New Roman"/>
              <a:ea typeface="Times New Roman"/>
              <a:cs typeface="Times New Roman"/>
              <a:sym typeface="Times New Roman"/>
            </a:endParaRPr>
          </a:p>
          <a:p>
            <a:pPr indent="0" lvl="0" marL="457200" rtl="0" algn="just">
              <a:lnSpc>
                <a:spcPct val="95000"/>
              </a:lnSpc>
              <a:spcBef>
                <a:spcPts val="1200"/>
              </a:spcBef>
              <a:spcAft>
                <a:spcPts val="0"/>
              </a:spcAft>
              <a:buSzPts val="1018"/>
              <a:buNone/>
            </a:pPr>
            <a:r>
              <a:t/>
            </a:r>
            <a:endParaRPr sz="1200">
              <a:solidFill>
                <a:schemeClr val="dk1"/>
              </a:solidFill>
              <a:latin typeface="Times New Roman"/>
              <a:ea typeface="Times New Roman"/>
              <a:cs typeface="Times New Roman"/>
              <a:sym typeface="Times New Roman"/>
            </a:endParaRPr>
          </a:p>
          <a:p>
            <a:pPr indent="-304800" lvl="0" marL="457200" rtl="0" algn="just">
              <a:lnSpc>
                <a:spcPct val="95000"/>
              </a:lnSpc>
              <a:spcBef>
                <a:spcPts val="1200"/>
              </a:spcBef>
              <a:spcAft>
                <a:spcPts val="0"/>
              </a:spcAft>
              <a:buClr>
                <a:schemeClr val="dk1"/>
              </a:buClr>
              <a:buSzPts val="1200"/>
              <a:buFont typeface="Times New Roman"/>
              <a:buChar char="●"/>
            </a:pPr>
            <a:r>
              <a:rPr b="1" lang="es" sz="1200">
                <a:solidFill>
                  <a:schemeClr val="dk1"/>
                </a:solidFill>
                <a:latin typeface="Times New Roman"/>
                <a:ea typeface="Times New Roman"/>
                <a:cs typeface="Times New Roman"/>
                <a:sym typeface="Times New Roman"/>
              </a:rPr>
              <a:t>Juegos navideños</a:t>
            </a:r>
            <a:r>
              <a:rPr lang="es" sz="1200">
                <a:solidFill>
                  <a:schemeClr val="dk1"/>
                </a:solidFill>
                <a:latin typeface="Times New Roman"/>
                <a:ea typeface="Times New Roman"/>
                <a:cs typeface="Times New Roman"/>
                <a:sym typeface="Times New Roman"/>
              </a:rPr>
              <a:t>: Ofrece actividades diarias de temática navideña, como esquiar, resolver acertijos o crear juguetes virtuales, ideales para mantener el interés de los usuarios mientras desarrollan habilidades de lógica y memoria</a:t>
            </a:r>
            <a:endParaRPr sz="1200">
              <a:solidFill>
                <a:schemeClr val="dk1"/>
              </a:solidFill>
              <a:latin typeface="Times New Roman"/>
              <a:ea typeface="Times New Roman"/>
              <a:cs typeface="Times New Roman"/>
              <a:sym typeface="Times New Roman"/>
            </a:endParaRPr>
          </a:p>
          <a:p>
            <a:pPr indent="0" lvl="0" marL="457200" rtl="0" algn="just">
              <a:lnSpc>
                <a:spcPct val="95000"/>
              </a:lnSpc>
              <a:spcBef>
                <a:spcPts val="1200"/>
              </a:spcBef>
              <a:spcAft>
                <a:spcPts val="0"/>
              </a:spcAft>
              <a:buSzPts val="1018"/>
              <a:buNone/>
            </a:pPr>
            <a:r>
              <a:t/>
            </a:r>
            <a:endParaRPr sz="1200">
              <a:solidFill>
                <a:schemeClr val="dk1"/>
              </a:solidFill>
              <a:latin typeface="Times New Roman"/>
              <a:ea typeface="Times New Roman"/>
              <a:cs typeface="Times New Roman"/>
              <a:sym typeface="Times New Roman"/>
            </a:endParaRPr>
          </a:p>
          <a:p>
            <a:pPr indent="-304800" lvl="0" marL="457200" rtl="0" algn="just">
              <a:lnSpc>
                <a:spcPct val="95000"/>
              </a:lnSpc>
              <a:spcBef>
                <a:spcPts val="1200"/>
              </a:spcBef>
              <a:spcAft>
                <a:spcPts val="0"/>
              </a:spcAft>
              <a:buClr>
                <a:schemeClr val="dk1"/>
              </a:buClr>
              <a:buSzPts val="1200"/>
              <a:buFont typeface="Times New Roman"/>
              <a:buChar char="●"/>
            </a:pPr>
            <a:r>
              <a:rPr b="1" lang="es" sz="1200">
                <a:solidFill>
                  <a:schemeClr val="dk1"/>
                </a:solidFill>
                <a:latin typeface="Times New Roman"/>
                <a:ea typeface="Times New Roman"/>
                <a:cs typeface="Times New Roman"/>
                <a:sym typeface="Times New Roman"/>
              </a:rPr>
              <a:t>Compatibilidad</a:t>
            </a:r>
            <a:r>
              <a:rPr lang="es" sz="1200">
                <a:solidFill>
                  <a:schemeClr val="dk1"/>
                </a:solidFill>
                <a:latin typeface="Times New Roman"/>
                <a:ea typeface="Times New Roman"/>
                <a:cs typeface="Times New Roman"/>
                <a:sym typeface="Times New Roman"/>
              </a:rPr>
              <a:t>: La plataforma está optimizada para móviles, tabletas y computadoras, permitiendo una experiencia fluida en todos los dispositivos. Algunas aplicaciones también se pueden descargar para iOS y Android, garantizando accesibilidad desde cualquier dispositivo</a:t>
            </a:r>
            <a:endParaRPr sz="1200">
              <a:solidFill>
                <a:schemeClr val="dk1"/>
              </a:solidFill>
              <a:latin typeface="Times New Roman"/>
              <a:ea typeface="Times New Roman"/>
              <a:cs typeface="Times New Roman"/>
              <a:sym typeface="Times New Roman"/>
            </a:endParaRPr>
          </a:p>
        </p:txBody>
      </p:sp>
      <p:pic>
        <p:nvPicPr>
          <p:cNvPr id="110" name="Google Shape;110;p21"/>
          <p:cNvPicPr preferRelativeResize="0"/>
          <p:nvPr/>
        </p:nvPicPr>
        <p:blipFill>
          <a:blip r:embed="rId3">
            <a:alphaModFix/>
          </a:blip>
          <a:stretch>
            <a:fillRect/>
          </a:stretch>
        </p:blipFill>
        <p:spPr>
          <a:xfrm>
            <a:off x="152400" y="152400"/>
            <a:ext cx="1943100" cy="68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